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9" r:id="rId1"/>
  </p:sldMasterIdLst>
  <p:sldIdLst>
    <p:sldId id="256" r:id="rId2"/>
    <p:sldId id="359" r:id="rId3"/>
    <p:sldId id="335" r:id="rId4"/>
    <p:sldId id="330" r:id="rId5"/>
    <p:sldId id="318" r:id="rId6"/>
    <p:sldId id="294" r:id="rId7"/>
    <p:sldId id="349" r:id="rId8"/>
    <p:sldId id="258" r:id="rId9"/>
    <p:sldId id="295" r:id="rId10"/>
    <p:sldId id="329" r:id="rId11"/>
    <p:sldId id="296" r:id="rId12"/>
    <p:sldId id="307" r:id="rId13"/>
    <p:sldId id="311" r:id="rId14"/>
    <p:sldId id="271" r:id="rId15"/>
    <p:sldId id="341" r:id="rId16"/>
    <p:sldId id="275" r:id="rId17"/>
    <p:sldId id="309" r:id="rId18"/>
    <p:sldId id="334" r:id="rId19"/>
    <p:sldId id="312" r:id="rId20"/>
    <p:sldId id="313" r:id="rId21"/>
    <p:sldId id="353" r:id="rId22"/>
    <p:sldId id="315" r:id="rId23"/>
    <p:sldId id="340" r:id="rId24"/>
    <p:sldId id="357" r:id="rId25"/>
    <p:sldId id="316" r:id="rId26"/>
    <p:sldId id="325" r:id="rId27"/>
    <p:sldId id="328" r:id="rId28"/>
    <p:sldId id="314" r:id="rId29"/>
    <p:sldId id="352" r:id="rId30"/>
    <p:sldId id="354" r:id="rId31"/>
    <p:sldId id="317" r:id="rId32"/>
    <p:sldId id="321" r:id="rId33"/>
    <p:sldId id="355" r:id="rId34"/>
    <p:sldId id="320" r:id="rId35"/>
    <p:sldId id="326" r:id="rId36"/>
    <p:sldId id="323" r:id="rId37"/>
    <p:sldId id="322" r:id="rId38"/>
    <p:sldId id="293" r:id="rId39"/>
    <p:sldId id="351" r:id="rId40"/>
    <p:sldId id="339" r:id="rId41"/>
    <p:sldId id="324" r:id="rId42"/>
    <p:sldId id="310" r:id="rId43"/>
    <p:sldId id="356" r:id="rId44"/>
    <p:sldId id="337" r:id="rId45"/>
    <p:sldId id="327" r:id="rId46"/>
    <p:sldId id="319" r:id="rId47"/>
    <p:sldId id="331" r:id="rId48"/>
    <p:sldId id="270" r:id="rId49"/>
    <p:sldId id="338" r:id="rId50"/>
    <p:sldId id="347" r:id="rId51"/>
    <p:sldId id="332" r:id="rId52"/>
    <p:sldId id="333" r:id="rId53"/>
    <p:sldId id="342" r:id="rId54"/>
    <p:sldId id="343" r:id="rId55"/>
    <p:sldId id="358" r:id="rId56"/>
    <p:sldId id="344" r:id="rId57"/>
    <p:sldId id="345" r:id="rId58"/>
    <p:sldId id="346" r:id="rId59"/>
    <p:sldId id="348" r:id="rId60"/>
    <p:sldId id="336" r:id="rId61"/>
    <p:sldId id="350"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31" d="100"/>
          <a:sy n="31" d="100"/>
        </p:scale>
        <p:origin x="2028" y="7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8B9EBBA-996F-894A-B54A-D6246ED52CEA}" type="datetimeFigureOut">
              <a:rPr lang="en-US" smtClean="0"/>
              <a:pPr/>
              <a:t>6/17/2022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03011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6/17/2022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1989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9B482E8-6E0E-1B4F-B1FD-C69DB9E858D9}" type="datetimeFigureOut">
              <a:rPr lang="en-US" smtClean="0"/>
              <a:pPr/>
              <a:t>6/17/2022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389124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DFA1846-DA80-1C48-A609-854EA85C59AD}" type="datetimeFigureOut">
              <a:rPr lang="en-US" smtClean="0"/>
              <a:pPr/>
              <a:t>6/17/2022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4185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FBF54567-0DE4-3F47-BF90-CB84690072F9}" type="datetimeFigureOut">
              <a:rPr lang="en-US" smtClean="0"/>
              <a:pPr/>
              <a:t>6/17/2022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7160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9B482E8-6E0E-1B4F-B1FD-C69DB9E858D9}" type="datetimeFigureOut">
              <a:rPr lang="en-US" smtClean="0"/>
              <a:pPr/>
              <a:t>6/17/2022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4451028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9B482E8-6E0E-1B4F-B1FD-C69DB9E858D9}" type="datetimeFigureOut">
              <a:rPr lang="en-US" smtClean="0"/>
              <a:pPr/>
              <a:t>6/17/2022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5012271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901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62726E-379B-B349-9EED-81ED093FA806}" type="datetimeFigureOut">
              <a:rPr lang="en-US" smtClean="0"/>
              <a:pPr/>
              <a:t>6/17/2022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8035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928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8DFA1846-DA80-1C48-A609-854EA85C59AD}" type="datetimeFigureOut">
              <a:rPr lang="en-US" smtClean="0"/>
              <a:pPr/>
              <a:t>6/17/2022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53509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6/17/2022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686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6/17/2022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92137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6/17/2022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4081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6/17/2022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4357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6/17/2022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9862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6/17/2022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4474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9B482E8-6E0E-1B4F-B1FD-C69DB9E858D9}" type="datetimeFigureOut">
              <a:rPr lang="en-US" smtClean="0"/>
              <a:pPr/>
              <a:t>6/17/2022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8046571"/>
      </p:ext>
    </p:extLst>
  </p:cSld>
  <p:clrMap bg1="dk1" tx1="lt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03405"/>
            <a:ext cx="10001892" cy="1825096"/>
          </a:xfrm>
        </p:spPr>
        <p:txBody>
          <a:bodyPr/>
          <a:lstStyle/>
          <a:p>
            <a:r>
              <a:rPr lang="en-US" dirty="0" smtClean="0"/>
              <a:t>Genesis </a:t>
            </a:r>
            <a:r>
              <a:rPr lang="en-US" dirty="0" smtClean="0"/>
              <a:t>Quiz The Second</a:t>
            </a:r>
            <a:endParaRPr lang="en-US" dirty="0"/>
          </a:p>
        </p:txBody>
      </p:sp>
      <p:sp>
        <p:nvSpPr>
          <p:cNvPr id="3" name="Subtitle 2"/>
          <p:cNvSpPr>
            <a:spLocks noGrp="1"/>
          </p:cNvSpPr>
          <p:nvPr>
            <p:ph type="subTitle" idx="1"/>
          </p:nvPr>
        </p:nvSpPr>
        <p:spPr/>
        <p:txBody>
          <a:bodyPr/>
          <a:lstStyle/>
          <a:p>
            <a:r>
              <a:rPr lang="en-US" dirty="0" smtClean="0"/>
              <a:t>June </a:t>
            </a:r>
            <a:r>
              <a:rPr lang="en-US" dirty="0" smtClean="0"/>
              <a:t>18 </a:t>
            </a:r>
            <a:endParaRPr lang="en-US" dirty="0"/>
          </a:p>
        </p:txBody>
      </p:sp>
    </p:spTree>
    <p:extLst>
      <p:ext uri="{BB962C8B-B14F-4D97-AF65-F5344CB8AC3E}">
        <p14:creationId xmlns:p14="http://schemas.microsoft.com/office/powerpoint/2010/main" val="1861596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2563832"/>
          </a:xfrm>
        </p:spPr>
        <p:txBody>
          <a:bodyPr>
            <a:noAutofit/>
          </a:bodyPr>
          <a:lstStyle/>
          <a:p>
            <a:r>
              <a:rPr lang="en-US" dirty="0" smtClean="0"/>
              <a:t>How long DID Jacob serve with Laban?  </a:t>
            </a:r>
            <a:endParaRPr lang="en-US" dirty="0"/>
          </a:p>
        </p:txBody>
      </p:sp>
      <p:sp>
        <p:nvSpPr>
          <p:cNvPr id="3" name="Subtitle 2"/>
          <p:cNvSpPr>
            <a:spLocks noGrp="1"/>
          </p:cNvSpPr>
          <p:nvPr>
            <p:ph type="subTitle" idx="1"/>
          </p:nvPr>
        </p:nvSpPr>
        <p:spPr>
          <a:xfrm>
            <a:off x="1063598" y="4029075"/>
            <a:ext cx="10836854" cy="2212698"/>
          </a:xfrm>
        </p:spPr>
        <p:txBody>
          <a:bodyPr>
            <a:noAutofit/>
          </a:bodyPr>
          <a:lstStyle/>
          <a:p>
            <a:r>
              <a:rPr lang="en-US" sz="4800" dirty="0" smtClean="0">
                <a:solidFill>
                  <a:schemeClr val="accent1">
                    <a:lumMod val="40000"/>
                    <a:lumOff val="60000"/>
                  </a:schemeClr>
                </a:solidFill>
              </a:rPr>
              <a:t>20 Years  (Gen. 31:41)</a:t>
            </a:r>
          </a:p>
        </p:txBody>
      </p:sp>
    </p:spTree>
    <p:extLst>
      <p:ext uri="{BB962C8B-B14F-4D97-AF65-F5344CB8AC3E}">
        <p14:creationId xmlns:p14="http://schemas.microsoft.com/office/powerpoint/2010/main" val="178535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Who was the second oldest man who ever lived?  How old was he?</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Jared.  He lived 962 years.   </a:t>
            </a:r>
            <a:r>
              <a:rPr lang="en-US" sz="4000" dirty="0" smtClean="0">
                <a:solidFill>
                  <a:schemeClr val="accent5">
                    <a:lumMod val="60000"/>
                    <a:lumOff val="40000"/>
                  </a:schemeClr>
                </a:solidFill>
              </a:rPr>
              <a:t>(Gen. 5:20)</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50116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2410703"/>
            <a:ext cx="10159375" cy="2068531"/>
          </a:xfrm>
        </p:spPr>
        <p:txBody>
          <a:bodyPr>
            <a:noAutofit/>
          </a:bodyPr>
          <a:lstStyle/>
          <a:p>
            <a:r>
              <a:rPr lang="en-US" sz="4400" dirty="0" smtClean="0"/>
              <a:t>Abraham appealed to God on behalf of Sodom, asking that God not destroy the city for the sake of the righteous living there.  How many people did he bargain down to?  </a:t>
            </a:r>
            <a:endParaRPr lang="en-US" sz="4400" dirty="0"/>
          </a:p>
        </p:txBody>
      </p:sp>
      <p:sp>
        <p:nvSpPr>
          <p:cNvPr id="3" name="Subtitle 2"/>
          <p:cNvSpPr>
            <a:spLocks noGrp="1"/>
          </p:cNvSpPr>
          <p:nvPr>
            <p:ph type="subTitle" idx="1"/>
          </p:nvPr>
        </p:nvSpPr>
        <p:spPr>
          <a:xfrm>
            <a:off x="1222624" y="4717773"/>
            <a:ext cx="10836854" cy="1641151"/>
          </a:xfrm>
        </p:spPr>
        <p:txBody>
          <a:bodyPr>
            <a:noAutofit/>
          </a:bodyPr>
          <a:lstStyle/>
          <a:p>
            <a:r>
              <a:rPr lang="en-US" sz="4800" dirty="0" smtClean="0">
                <a:solidFill>
                  <a:schemeClr val="accent5">
                    <a:lumMod val="60000"/>
                    <a:lumOff val="40000"/>
                  </a:schemeClr>
                </a:solidFill>
              </a:rPr>
              <a:t>10 people   </a:t>
            </a:r>
            <a:r>
              <a:rPr lang="en-US" sz="4000" dirty="0" smtClean="0">
                <a:solidFill>
                  <a:schemeClr val="accent5">
                    <a:lumMod val="60000"/>
                    <a:lumOff val="40000"/>
                  </a:schemeClr>
                </a:solidFill>
              </a:rPr>
              <a:t>(Gen. 18:32)</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52658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92721"/>
            <a:ext cx="10159375" cy="2068531"/>
          </a:xfrm>
        </p:spPr>
        <p:txBody>
          <a:bodyPr>
            <a:noAutofit/>
          </a:bodyPr>
          <a:lstStyle/>
          <a:p>
            <a:r>
              <a:rPr lang="en-US" sz="4800" dirty="0" smtClean="0"/>
              <a:t>Whose idea was it to throw Joseph into a pit rather than kill him?  </a:t>
            </a:r>
            <a:endParaRPr lang="en-US" sz="4800" dirty="0"/>
          </a:p>
        </p:txBody>
      </p:sp>
      <p:sp>
        <p:nvSpPr>
          <p:cNvPr id="3" name="Subtitle 2"/>
          <p:cNvSpPr>
            <a:spLocks noGrp="1"/>
          </p:cNvSpPr>
          <p:nvPr>
            <p:ph type="subTitle" idx="1"/>
          </p:nvPr>
        </p:nvSpPr>
        <p:spPr>
          <a:xfrm>
            <a:off x="1063598" y="3233530"/>
            <a:ext cx="10836854" cy="1641151"/>
          </a:xfrm>
        </p:spPr>
        <p:txBody>
          <a:bodyPr>
            <a:noAutofit/>
          </a:bodyPr>
          <a:lstStyle/>
          <a:p>
            <a:r>
              <a:rPr lang="en-US" sz="4800" dirty="0" smtClean="0">
                <a:solidFill>
                  <a:schemeClr val="accent5">
                    <a:lumMod val="60000"/>
                    <a:lumOff val="40000"/>
                  </a:schemeClr>
                </a:solidFill>
              </a:rPr>
              <a:t>Rueben suggested this, because he wanted to return Joseph to their father.  	 </a:t>
            </a:r>
            <a:r>
              <a:rPr lang="en-US" sz="4000" dirty="0" smtClean="0">
                <a:solidFill>
                  <a:schemeClr val="accent5">
                    <a:lumMod val="60000"/>
                    <a:lumOff val="40000"/>
                  </a:schemeClr>
                </a:solidFill>
              </a:rPr>
              <a:t>(Gen. 37:21-22)</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72645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4288" y="690115"/>
            <a:ext cx="11157712" cy="1052421"/>
          </a:xfrm>
        </p:spPr>
        <p:txBody>
          <a:bodyPr>
            <a:normAutofit/>
          </a:bodyPr>
          <a:lstStyle/>
          <a:p>
            <a:r>
              <a:rPr lang="en-US" dirty="0" smtClean="0"/>
              <a:t>Who were the “Nephilim”?  </a:t>
            </a:r>
            <a:endParaRPr lang="en-US" dirty="0"/>
          </a:p>
        </p:txBody>
      </p:sp>
      <p:sp>
        <p:nvSpPr>
          <p:cNvPr id="3" name="Subtitle 2"/>
          <p:cNvSpPr>
            <a:spLocks noGrp="1"/>
          </p:cNvSpPr>
          <p:nvPr>
            <p:ph type="subTitle" idx="1"/>
          </p:nvPr>
        </p:nvSpPr>
        <p:spPr>
          <a:xfrm>
            <a:off x="1034288" y="1915063"/>
            <a:ext cx="10336772" cy="3761117"/>
          </a:xfrm>
        </p:spPr>
        <p:txBody>
          <a:bodyPr>
            <a:noAutofit/>
          </a:bodyPr>
          <a:lstStyle/>
          <a:p>
            <a:r>
              <a:rPr lang="en-US" sz="5400" dirty="0" smtClean="0">
                <a:solidFill>
                  <a:schemeClr val="accent5">
                    <a:lumMod val="60000"/>
                    <a:lumOff val="40000"/>
                  </a:schemeClr>
                </a:solidFill>
              </a:rPr>
              <a:t>The word is translated “giants” in the KJV, but probably referred to a group that was violent and thus to be feared.  </a:t>
            </a:r>
            <a:r>
              <a:rPr lang="en-US" sz="4000" dirty="0" smtClean="0">
                <a:solidFill>
                  <a:schemeClr val="accent5">
                    <a:lumMod val="60000"/>
                    <a:lumOff val="40000"/>
                  </a:schemeClr>
                </a:solidFill>
              </a:rPr>
              <a:t>(Gen. 6:4)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62835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Who was Asher’s mother?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err="1" smtClean="0">
                <a:solidFill>
                  <a:schemeClr val="accent1">
                    <a:lumMod val="40000"/>
                    <a:lumOff val="60000"/>
                  </a:schemeClr>
                </a:solidFill>
              </a:rPr>
              <a:t>Zilpah</a:t>
            </a:r>
            <a:r>
              <a:rPr lang="en-US" sz="4800" dirty="0" smtClean="0">
                <a:solidFill>
                  <a:schemeClr val="accent1">
                    <a:lumMod val="40000"/>
                    <a:lumOff val="60000"/>
                  </a:schemeClr>
                </a:solidFill>
              </a:rPr>
              <a:t>, Leah’s handmaid            (Gen. 35:26)</a:t>
            </a:r>
          </a:p>
        </p:txBody>
      </p:sp>
    </p:spTree>
    <p:extLst>
      <p:ext uri="{BB962C8B-B14F-4D97-AF65-F5344CB8AC3E}">
        <p14:creationId xmlns:p14="http://schemas.microsoft.com/office/powerpoint/2010/main" val="219987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293298"/>
            <a:ext cx="10159375" cy="3088257"/>
          </a:xfrm>
        </p:spPr>
        <p:txBody>
          <a:bodyPr>
            <a:normAutofit/>
          </a:bodyPr>
          <a:lstStyle/>
          <a:p>
            <a:r>
              <a:rPr lang="en-US" dirty="0" smtClean="0"/>
              <a:t>How old was Noah when the flood took place?</a:t>
            </a:r>
            <a:endParaRPr lang="en-US" dirty="0"/>
          </a:p>
        </p:txBody>
      </p:sp>
      <p:sp>
        <p:nvSpPr>
          <p:cNvPr id="3" name="Subtitle 2"/>
          <p:cNvSpPr>
            <a:spLocks noGrp="1"/>
          </p:cNvSpPr>
          <p:nvPr>
            <p:ph type="subTitle" idx="1"/>
          </p:nvPr>
        </p:nvSpPr>
        <p:spPr>
          <a:xfrm>
            <a:off x="1222624" y="3554083"/>
            <a:ext cx="10008968" cy="2106977"/>
          </a:xfrm>
        </p:spPr>
        <p:txBody>
          <a:bodyPr>
            <a:noAutofit/>
          </a:bodyPr>
          <a:lstStyle/>
          <a:p>
            <a:r>
              <a:rPr lang="en-US" sz="5400" dirty="0" smtClean="0">
                <a:solidFill>
                  <a:schemeClr val="accent5">
                    <a:lumMod val="60000"/>
                    <a:lumOff val="40000"/>
                  </a:schemeClr>
                </a:solidFill>
              </a:rPr>
              <a:t>The flood occurred in Noah’s 600</a:t>
            </a:r>
            <a:r>
              <a:rPr lang="en-US" sz="5400" baseline="30000" dirty="0" smtClean="0">
                <a:solidFill>
                  <a:schemeClr val="accent5">
                    <a:lumMod val="60000"/>
                    <a:lumOff val="40000"/>
                  </a:schemeClr>
                </a:solidFill>
              </a:rPr>
              <a:t>th</a:t>
            </a:r>
            <a:r>
              <a:rPr lang="en-US" sz="5400" dirty="0" smtClean="0">
                <a:solidFill>
                  <a:schemeClr val="accent5">
                    <a:lumMod val="60000"/>
                    <a:lumOff val="40000"/>
                  </a:schemeClr>
                </a:solidFill>
              </a:rPr>
              <a:t> year.   </a:t>
            </a:r>
            <a:r>
              <a:rPr lang="en-US" sz="4000" dirty="0" smtClean="0">
                <a:solidFill>
                  <a:schemeClr val="accent5">
                    <a:lumMod val="60000"/>
                    <a:lumOff val="40000"/>
                  </a:schemeClr>
                </a:solidFill>
              </a:rPr>
              <a:t>(Gen. 7:11)</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97076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92721"/>
            <a:ext cx="10159375" cy="2068531"/>
          </a:xfrm>
        </p:spPr>
        <p:txBody>
          <a:bodyPr>
            <a:noAutofit/>
          </a:bodyPr>
          <a:lstStyle/>
          <a:p>
            <a:r>
              <a:rPr lang="en-US" sz="4800" dirty="0" smtClean="0"/>
              <a:t>What does “Jehovah-</a:t>
            </a:r>
            <a:r>
              <a:rPr lang="en-US" sz="4800" dirty="0" err="1" smtClean="0"/>
              <a:t>Jirah</a:t>
            </a:r>
            <a:r>
              <a:rPr lang="en-US" sz="4800" dirty="0" smtClean="0"/>
              <a:t>” mean?  </a:t>
            </a:r>
            <a:endParaRPr lang="en-US" sz="4800" dirty="0"/>
          </a:p>
        </p:txBody>
      </p:sp>
      <p:sp>
        <p:nvSpPr>
          <p:cNvPr id="3" name="Subtitle 2"/>
          <p:cNvSpPr>
            <a:spLocks noGrp="1"/>
          </p:cNvSpPr>
          <p:nvPr>
            <p:ph type="subTitle" idx="1"/>
          </p:nvPr>
        </p:nvSpPr>
        <p:spPr>
          <a:xfrm>
            <a:off x="1063598" y="3485320"/>
            <a:ext cx="10836854" cy="1641151"/>
          </a:xfrm>
        </p:spPr>
        <p:txBody>
          <a:bodyPr>
            <a:noAutofit/>
          </a:bodyPr>
          <a:lstStyle/>
          <a:p>
            <a:r>
              <a:rPr lang="en-US" sz="4800" dirty="0" smtClean="0">
                <a:solidFill>
                  <a:schemeClr val="accent5">
                    <a:lumMod val="60000"/>
                    <a:lumOff val="40000"/>
                  </a:schemeClr>
                </a:solidFill>
              </a:rPr>
              <a:t>Jehovah will provide. </a:t>
            </a:r>
            <a:r>
              <a:rPr lang="en-US" sz="4000" dirty="0" smtClean="0">
                <a:solidFill>
                  <a:schemeClr val="accent5">
                    <a:lumMod val="60000"/>
                    <a:lumOff val="40000"/>
                  </a:schemeClr>
                </a:solidFill>
              </a:rPr>
              <a:t>(Gen. 22:14)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85815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Who was Simeon’s mother?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smtClean="0">
                <a:solidFill>
                  <a:schemeClr val="accent1">
                    <a:lumMod val="40000"/>
                    <a:lumOff val="60000"/>
                  </a:schemeClr>
                </a:solidFill>
              </a:rPr>
              <a:t>Leah   (Gen. 35:23)</a:t>
            </a:r>
          </a:p>
        </p:txBody>
      </p:sp>
    </p:spTree>
    <p:extLst>
      <p:ext uri="{BB962C8B-B14F-4D97-AF65-F5344CB8AC3E}">
        <p14:creationId xmlns:p14="http://schemas.microsoft.com/office/powerpoint/2010/main" val="230356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290356"/>
            <a:ext cx="10159375" cy="1763732"/>
          </a:xfrm>
        </p:spPr>
        <p:txBody>
          <a:bodyPr>
            <a:noAutofit/>
          </a:bodyPr>
          <a:lstStyle/>
          <a:p>
            <a:r>
              <a:rPr lang="en-US" sz="4800" dirty="0" smtClean="0"/>
              <a:t>Whose idea was it to sell Joseph as a slave?  </a:t>
            </a:r>
            <a:endParaRPr lang="en-US" sz="4800" dirty="0"/>
          </a:p>
        </p:txBody>
      </p:sp>
      <p:sp>
        <p:nvSpPr>
          <p:cNvPr id="3" name="Subtitle 2"/>
          <p:cNvSpPr>
            <a:spLocks noGrp="1"/>
          </p:cNvSpPr>
          <p:nvPr>
            <p:ph type="subTitle" idx="1"/>
          </p:nvPr>
        </p:nvSpPr>
        <p:spPr>
          <a:xfrm>
            <a:off x="1063598" y="2226366"/>
            <a:ext cx="10836854" cy="2648316"/>
          </a:xfrm>
        </p:spPr>
        <p:txBody>
          <a:bodyPr>
            <a:noAutofit/>
          </a:bodyPr>
          <a:lstStyle/>
          <a:p>
            <a:r>
              <a:rPr lang="en-US" sz="4800" dirty="0" smtClean="0">
                <a:solidFill>
                  <a:schemeClr val="accent5">
                    <a:lumMod val="60000"/>
                    <a:lumOff val="40000"/>
                  </a:schemeClr>
                </a:solidFill>
              </a:rPr>
              <a:t>It was Judah’s plan.  He wasn’t sure that he actually wanted to murder his brother in cold blood, though he wanted Joseph out of the way.         </a:t>
            </a:r>
            <a:r>
              <a:rPr lang="en-US" sz="4000" dirty="0" smtClean="0">
                <a:solidFill>
                  <a:schemeClr val="accent5">
                    <a:lumMod val="60000"/>
                    <a:lumOff val="40000"/>
                  </a:schemeClr>
                </a:solidFill>
              </a:rPr>
              <a:t>(Gen. 37:26-27)</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37495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6"/>
            <a:ext cx="10159375" cy="3378221"/>
          </a:xfrm>
        </p:spPr>
        <p:txBody>
          <a:bodyPr>
            <a:noAutofit/>
          </a:bodyPr>
          <a:lstStyle/>
          <a:p>
            <a:r>
              <a:rPr lang="en-US" sz="5400" dirty="0" smtClean="0"/>
              <a:t>When the “stolen” cup is found in Benjamin’s sack of grain, which brother offers to be a slave in Benjamin’s place?  </a:t>
            </a:r>
            <a:endParaRPr lang="en-US" sz="5400" dirty="0"/>
          </a:p>
        </p:txBody>
      </p:sp>
      <p:sp>
        <p:nvSpPr>
          <p:cNvPr id="3" name="Subtitle 2"/>
          <p:cNvSpPr>
            <a:spLocks noGrp="1"/>
          </p:cNvSpPr>
          <p:nvPr>
            <p:ph type="subTitle" idx="1"/>
          </p:nvPr>
        </p:nvSpPr>
        <p:spPr>
          <a:xfrm>
            <a:off x="1063598" y="4357688"/>
            <a:ext cx="10836854" cy="1314450"/>
          </a:xfrm>
        </p:spPr>
        <p:txBody>
          <a:bodyPr>
            <a:noAutofit/>
          </a:bodyPr>
          <a:lstStyle/>
          <a:p>
            <a:r>
              <a:rPr lang="en-US" sz="4800" dirty="0" smtClean="0">
                <a:solidFill>
                  <a:schemeClr val="accent1">
                    <a:lumMod val="40000"/>
                    <a:lumOff val="60000"/>
                  </a:schemeClr>
                </a:solidFill>
              </a:rPr>
              <a:t>Judah  (Gen. 44:16-34)</a:t>
            </a:r>
          </a:p>
        </p:txBody>
      </p:sp>
    </p:spTree>
    <p:extLst>
      <p:ext uri="{BB962C8B-B14F-4D97-AF65-F5344CB8AC3E}">
        <p14:creationId xmlns:p14="http://schemas.microsoft.com/office/powerpoint/2010/main" val="262058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290356"/>
            <a:ext cx="10159375" cy="3035940"/>
          </a:xfrm>
        </p:spPr>
        <p:txBody>
          <a:bodyPr>
            <a:noAutofit/>
          </a:bodyPr>
          <a:lstStyle/>
          <a:p>
            <a:r>
              <a:rPr lang="en-US" sz="6600" dirty="0" smtClean="0"/>
              <a:t>How long did Seth live?  </a:t>
            </a:r>
            <a:endParaRPr lang="en-US" sz="6600" dirty="0"/>
          </a:p>
        </p:txBody>
      </p:sp>
      <p:sp>
        <p:nvSpPr>
          <p:cNvPr id="3" name="Subtitle 2"/>
          <p:cNvSpPr>
            <a:spLocks noGrp="1"/>
          </p:cNvSpPr>
          <p:nvPr>
            <p:ph type="subTitle" idx="1"/>
          </p:nvPr>
        </p:nvSpPr>
        <p:spPr>
          <a:xfrm>
            <a:off x="1063598" y="3657600"/>
            <a:ext cx="10836854" cy="2584174"/>
          </a:xfrm>
        </p:spPr>
        <p:txBody>
          <a:bodyPr>
            <a:noAutofit/>
          </a:bodyPr>
          <a:lstStyle/>
          <a:p>
            <a:pPr marL="914400" indent="-914400">
              <a:buAutoNum type="arabicPlain" startAt="912"/>
            </a:pPr>
            <a:r>
              <a:rPr lang="en-US" sz="4800" dirty="0" smtClean="0">
                <a:solidFill>
                  <a:schemeClr val="accent5">
                    <a:lumMod val="60000"/>
                    <a:lumOff val="40000"/>
                  </a:schemeClr>
                </a:solidFill>
              </a:rPr>
              <a:t> YEARS    (Gen. 5:8)</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406536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735283"/>
          </a:xfrm>
        </p:spPr>
        <p:txBody>
          <a:bodyPr>
            <a:noAutofit/>
          </a:bodyPr>
          <a:lstStyle/>
          <a:p>
            <a:r>
              <a:rPr lang="en-US" sz="5400" dirty="0" smtClean="0"/>
              <a:t>Who was Joseph’s eldest son?  </a:t>
            </a:r>
            <a:endParaRPr lang="en-US" sz="5400" dirty="0"/>
          </a:p>
        </p:txBody>
      </p:sp>
      <p:sp>
        <p:nvSpPr>
          <p:cNvPr id="3" name="Subtitle 2"/>
          <p:cNvSpPr>
            <a:spLocks noGrp="1"/>
          </p:cNvSpPr>
          <p:nvPr>
            <p:ph type="subTitle" idx="1"/>
          </p:nvPr>
        </p:nvSpPr>
        <p:spPr>
          <a:xfrm>
            <a:off x="1063598" y="3914776"/>
            <a:ext cx="10836854" cy="2698472"/>
          </a:xfrm>
        </p:spPr>
        <p:txBody>
          <a:bodyPr>
            <a:noAutofit/>
          </a:bodyPr>
          <a:lstStyle/>
          <a:p>
            <a:r>
              <a:rPr lang="en-US" sz="4800" dirty="0" smtClean="0">
                <a:solidFill>
                  <a:schemeClr val="accent1">
                    <a:lumMod val="40000"/>
                    <a:lumOff val="60000"/>
                  </a:schemeClr>
                </a:solidFill>
              </a:rPr>
              <a:t>Manasseh  (Gen. 41:51)</a:t>
            </a:r>
          </a:p>
        </p:txBody>
      </p:sp>
    </p:spTree>
    <p:extLst>
      <p:ext uri="{BB962C8B-B14F-4D97-AF65-F5344CB8AC3E}">
        <p14:creationId xmlns:p14="http://schemas.microsoft.com/office/powerpoint/2010/main" val="3770152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290355"/>
            <a:ext cx="10159375" cy="3393749"/>
          </a:xfrm>
        </p:spPr>
        <p:txBody>
          <a:bodyPr>
            <a:noAutofit/>
          </a:bodyPr>
          <a:lstStyle/>
          <a:p>
            <a:r>
              <a:rPr lang="en-US" sz="4400" dirty="0" smtClean="0"/>
              <a:t>IN the seventh month, on the 17</a:t>
            </a:r>
            <a:r>
              <a:rPr lang="en-US" sz="4400" baseline="30000" dirty="0" smtClean="0"/>
              <a:t>th</a:t>
            </a:r>
            <a:r>
              <a:rPr lang="en-US" sz="4400" dirty="0" smtClean="0"/>
              <a:t> day of the month, the Ark came to rest on the mountain.  How long before the mountain tops were actually seen</a:t>
            </a:r>
            <a:r>
              <a:rPr lang="en-US" sz="4400" dirty="0" smtClean="0"/>
              <a:t>?</a:t>
            </a:r>
            <a:endParaRPr lang="en-US" sz="4400" dirty="0"/>
          </a:p>
        </p:txBody>
      </p:sp>
      <p:sp>
        <p:nvSpPr>
          <p:cNvPr id="3" name="Subtitle 2"/>
          <p:cNvSpPr>
            <a:spLocks noGrp="1"/>
          </p:cNvSpPr>
          <p:nvPr>
            <p:ph type="subTitle" idx="1"/>
          </p:nvPr>
        </p:nvSpPr>
        <p:spPr>
          <a:xfrm>
            <a:off x="1063598" y="3909392"/>
            <a:ext cx="10836854" cy="2332382"/>
          </a:xfrm>
        </p:spPr>
        <p:txBody>
          <a:bodyPr>
            <a:noAutofit/>
          </a:bodyPr>
          <a:lstStyle/>
          <a:p>
            <a:r>
              <a:rPr lang="en-US" sz="4400" dirty="0" smtClean="0">
                <a:solidFill>
                  <a:schemeClr val="accent1">
                    <a:lumMod val="40000"/>
                    <a:lumOff val="60000"/>
                  </a:schemeClr>
                </a:solidFill>
              </a:rPr>
              <a:t>About two and a half months.  Specifically, on the 1</a:t>
            </a:r>
            <a:r>
              <a:rPr lang="en-US" sz="4400" baseline="30000" dirty="0" smtClean="0">
                <a:solidFill>
                  <a:schemeClr val="accent1">
                    <a:lumMod val="40000"/>
                    <a:lumOff val="60000"/>
                  </a:schemeClr>
                </a:solidFill>
              </a:rPr>
              <a:t>st</a:t>
            </a:r>
            <a:r>
              <a:rPr lang="en-US" sz="4400" dirty="0" smtClean="0">
                <a:solidFill>
                  <a:schemeClr val="accent1">
                    <a:lumMod val="40000"/>
                    <a:lumOff val="60000"/>
                  </a:schemeClr>
                </a:solidFill>
              </a:rPr>
              <a:t> day of the 10</a:t>
            </a:r>
            <a:r>
              <a:rPr lang="en-US" sz="4400" baseline="30000" dirty="0" smtClean="0">
                <a:solidFill>
                  <a:schemeClr val="accent1">
                    <a:lumMod val="40000"/>
                    <a:lumOff val="60000"/>
                  </a:schemeClr>
                </a:solidFill>
              </a:rPr>
              <a:t>th</a:t>
            </a:r>
            <a:r>
              <a:rPr lang="en-US" sz="4400" dirty="0" smtClean="0">
                <a:solidFill>
                  <a:schemeClr val="accent1">
                    <a:lumMod val="40000"/>
                    <a:lumOff val="60000"/>
                  </a:schemeClr>
                </a:solidFill>
              </a:rPr>
              <a:t> month.  (Gen. 8:5)</a:t>
            </a:r>
            <a:endParaRPr lang="en-US" sz="3600" dirty="0">
              <a:solidFill>
                <a:schemeClr val="accent1">
                  <a:lumMod val="40000"/>
                  <a:lumOff val="60000"/>
                </a:schemeClr>
              </a:solidFill>
            </a:endParaRPr>
          </a:p>
        </p:txBody>
      </p:sp>
    </p:spTree>
    <p:extLst>
      <p:ext uri="{BB962C8B-B14F-4D97-AF65-F5344CB8AC3E}">
        <p14:creationId xmlns:p14="http://schemas.microsoft.com/office/powerpoint/2010/main" val="427514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Who was Gad’s mother?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err="1" smtClean="0">
                <a:solidFill>
                  <a:schemeClr val="accent1">
                    <a:lumMod val="40000"/>
                    <a:lumOff val="60000"/>
                  </a:schemeClr>
                </a:solidFill>
              </a:rPr>
              <a:t>Zilpah</a:t>
            </a:r>
            <a:r>
              <a:rPr lang="en-US" sz="4800" dirty="0" smtClean="0">
                <a:solidFill>
                  <a:schemeClr val="accent1">
                    <a:lumMod val="40000"/>
                    <a:lumOff val="60000"/>
                  </a:schemeClr>
                </a:solidFill>
              </a:rPr>
              <a:t>, Leah’s handmaid            (Gen. 35:26)</a:t>
            </a:r>
          </a:p>
        </p:txBody>
      </p:sp>
    </p:spTree>
    <p:extLst>
      <p:ext uri="{BB962C8B-B14F-4D97-AF65-F5344CB8AC3E}">
        <p14:creationId xmlns:p14="http://schemas.microsoft.com/office/powerpoint/2010/main" val="152573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649558"/>
          </a:xfrm>
        </p:spPr>
        <p:txBody>
          <a:bodyPr>
            <a:noAutofit/>
          </a:bodyPr>
          <a:lstStyle/>
          <a:p>
            <a:r>
              <a:rPr lang="en-US" sz="5400" dirty="0" smtClean="0"/>
              <a:t>To what do the brothers attribute their harsh treatment when they go buy grain in Egypt?  </a:t>
            </a:r>
            <a:endParaRPr lang="en-US" sz="5400" dirty="0"/>
          </a:p>
        </p:txBody>
      </p:sp>
      <p:sp>
        <p:nvSpPr>
          <p:cNvPr id="3" name="Subtitle 2"/>
          <p:cNvSpPr>
            <a:spLocks noGrp="1"/>
          </p:cNvSpPr>
          <p:nvPr>
            <p:ph type="subTitle" idx="1"/>
          </p:nvPr>
        </p:nvSpPr>
        <p:spPr>
          <a:xfrm>
            <a:off x="1063598" y="3829050"/>
            <a:ext cx="10836854" cy="1843088"/>
          </a:xfrm>
        </p:spPr>
        <p:txBody>
          <a:bodyPr>
            <a:noAutofit/>
          </a:bodyPr>
          <a:lstStyle/>
          <a:p>
            <a:r>
              <a:rPr lang="en-US" sz="4800" dirty="0" smtClean="0">
                <a:solidFill>
                  <a:schemeClr val="accent1">
                    <a:lumMod val="40000"/>
                    <a:lumOff val="60000"/>
                  </a:schemeClr>
                </a:solidFill>
              </a:rPr>
              <a:t>To their guilt regarding their treatment of Joseph.  (Gen. 42:21)</a:t>
            </a:r>
          </a:p>
        </p:txBody>
      </p:sp>
    </p:spTree>
    <p:extLst>
      <p:ext uri="{BB962C8B-B14F-4D97-AF65-F5344CB8AC3E}">
        <p14:creationId xmlns:p14="http://schemas.microsoft.com/office/powerpoint/2010/main" val="385236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3035940"/>
          </a:xfrm>
        </p:spPr>
        <p:txBody>
          <a:bodyPr>
            <a:noAutofit/>
          </a:bodyPr>
          <a:lstStyle/>
          <a:p>
            <a:r>
              <a:rPr lang="en-US" sz="6600" dirty="0" smtClean="0"/>
              <a:t>The first bird that Noah sent forth was what?</a:t>
            </a:r>
            <a:endParaRPr lang="en-US" sz="6600" dirty="0"/>
          </a:p>
        </p:txBody>
      </p:sp>
      <p:sp>
        <p:nvSpPr>
          <p:cNvPr id="3" name="Subtitle 2"/>
          <p:cNvSpPr>
            <a:spLocks noGrp="1"/>
          </p:cNvSpPr>
          <p:nvPr>
            <p:ph type="subTitle" idx="1"/>
          </p:nvPr>
        </p:nvSpPr>
        <p:spPr>
          <a:xfrm>
            <a:off x="1063598" y="4015408"/>
            <a:ext cx="10836854" cy="2226365"/>
          </a:xfrm>
        </p:spPr>
        <p:txBody>
          <a:bodyPr>
            <a:noAutofit/>
          </a:bodyPr>
          <a:lstStyle/>
          <a:p>
            <a:r>
              <a:rPr lang="en-US" sz="4800" dirty="0" smtClean="0">
                <a:solidFill>
                  <a:schemeClr val="accent5">
                    <a:lumMod val="60000"/>
                    <a:lumOff val="40000"/>
                  </a:schemeClr>
                </a:solidFill>
              </a:rPr>
              <a:t>A RAVEN    (Gen. 8:7)</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21681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393749"/>
          </a:xfrm>
        </p:spPr>
        <p:txBody>
          <a:bodyPr>
            <a:noAutofit/>
          </a:bodyPr>
          <a:lstStyle/>
          <a:p>
            <a:r>
              <a:rPr lang="en-US" dirty="0" smtClean="0"/>
              <a:t>What group of people originated with Lot’s Eldest daughter?  </a:t>
            </a:r>
            <a:endParaRPr lang="en-US" dirty="0"/>
          </a:p>
        </p:txBody>
      </p:sp>
      <p:sp>
        <p:nvSpPr>
          <p:cNvPr id="3" name="Subtitle 2"/>
          <p:cNvSpPr>
            <a:spLocks noGrp="1"/>
          </p:cNvSpPr>
          <p:nvPr>
            <p:ph type="subTitle" idx="1"/>
          </p:nvPr>
        </p:nvSpPr>
        <p:spPr>
          <a:xfrm>
            <a:off x="1063598" y="4518991"/>
            <a:ext cx="10836854" cy="1722782"/>
          </a:xfrm>
        </p:spPr>
        <p:txBody>
          <a:bodyPr>
            <a:noAutofit/>
          </a:bodyPr>
          <a:lstStyle/>
          <a:p>
            <a:r>
              <a:rPr lang="en-US" sz="4800" dirty="0" smtClean="0">
                <a:solidFill>
                  <a:schemeClr val="accent1">
                    <a:lumMod val="40000"/>
                    <a:lumOff val="60000"/>
                  </a:schemeClr>
                </a:solidFill>
              </a:rPr>
              <a:t>The Moabites   (Gen. 19:37)</a:t>
            </a:r>
          </a:p>
        </p:txBody>
      </p:sp>
    </p:spTree>
    <p:extLst>
      <p:ext uri="{BB962C8B-B14F-4D97-AF65-F5344CB8AC3E}">
        <p14:creationId xmlns:p14="http://schemas.microsoft.com/office/powerpoint/2010/main" val="243316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1856498"/>
          </a:xfrm>
        </p:spPr>
        <p:txBody>
          <a:bodyPr>
            <a:noAutofit/>
          </a:bodyPr>
          <a:lstStyle/>
          <a:p>
            <a:r>
              <a:rPr lang="en-US" dirty="0" smtClean="0"/>
              <a:t>How were Isaac and Rebekah related?  </a:t>
            </a:r>
            <a:endParaRPr lang="en-US" dirty="0"/>
          </a:p>
        </p:txBody>
      </p:sp>
      <p:sp>
        <p:nvSpPr>
          <p:cNvPr id="3" name="Subtitle 2"/>
          <p:cNvSpPr>
            <a:spLocks noGrp="1"/>
          </p:cNvSpPr>
          <p:nvPr>
            <p:ph type="subTitle" idx="1"/>
          </p:nvPr>
        </p:nvSpPr>
        <p:spPr>
          <a:xfrm>
            <a:off x="1063598" y="3034748"/>
            <a:ext cx="10836854" cy="3207025"/>
          </a:xfrm>
        </p:spPr>
        <p:txBody>
          <a:bodyPr>
            <a:noAutofit/>
          </a:bodyPr>
          <a:lstStyle/>
          <a:p>
            <a:r>
              <a:rPr lang="en-US" sz="4800" dirty="0" smtClean="0">
                <a:solidFill>
                  <a:schemeClr val="accent1">
                    <a:lumMod val="40000"/>
                    <a:lumOff val="60000"/>
                  </a:schemeClr>
                </a:solidFill>
              </a:rPr>
              <a:t>They were first cousins.  Rebekah was the daughter of </a:t>
            </a:r>
            <a:r>
              <a:rPr lang="en-US" sz="4800" dirty="0" err="1" smtClean="0">
                <a:solidFill>
                  <a:schemeClr val="accent1">
                    <a:lumMod val="40000"/>
                    <a:lumOff val="60000"/>
                  </a:schemeClr>
                </a:solidFill>
              </a:rPr>
              <a:t>Nahor</a:t>
            </a:r>
            <a:r>
              <a:rPr lang="en-US" sz="4800" dirty="0" smtClean="0">
                <a:solidFill>
                  <a:schemeClr val="accent1">
                    <a:lumMod val="40000"/>
                    <a:lumOff val="60000"/>
                  </a:schemeClr>
                </a:solidFill>
              </a:rPr>
              <a:t>, Abraham’s brother.    (Gen. 24:15)</a:t>
            </a:r>
          </a:p>
        </p:txBody>
      </p:sp>
    </p:spTree>
    <p:extLst>
      <p:ext uri="{BB962C8B-B14F-4D97-AF65-F5344CB8AC3E}">
        <p14:creationId xmlns:p14="http://schemas.microsoft.com/office/powerpoint/2010/main" val="288734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290356"/>
            <a:ext cx="10159375" cy="3035940"/>
          </a:xfrm>
        </p:spPr>
        <p:txBody>
          <a:bodyPr>
            <a:noAutofit/>
          </a:bodyPr>
          <a:lstStyle/>
          <a:p>
            <a:r>
              <a:rPr lang="en-US" sz="6600" dirty="0" smtClean="0"/>
              <a:t>Who was Seth’s son?</a:t>
            </a:r>
            <a:endParaRPr lang="en-US" sz="6600" dirty="0"/>
          </a:p>
        </p:txBody>
      </p:sp>
      <p:sp>
        <p:nvSpPr>
          <p:cNvPr id="3" name="Subtitle 2"/>
          <p:cNvSpPr>
            <a:spLocks noGrp="1"/>
          </p:cNvSpPr>
          <p:nvPr>
            <p:ph type="subTitle" idx="1"/>
          </p:nvPr>
        </p:nvSpPr>
        <p:spPr>
          <a:xfrm>
            <a:off x="1063598" y="3657600"/>
            <a:ext cx="10836854" cy="2584174"/>
          </a:xfrm>
        </p:spPr>
        <p:txBody>
          <a:bodyPr>
            <a:noAutofit/>
          </a:bodyPr>
          <a:lstStyle/>
          <a:p>
            <a:r>
              <a:rPr lang="en-US" sz="4800" dirty="0" err="1" smtClean="0">
                <a:solidFill>
                  <a:schemeClr val="accent5">
                    <a:lumMod val="60000"/>
                    <a:lumOff val="40000"/>
                  </a:schemeClr>
                </a:solidFill>
              </a:rPr>
              <a:t>Enos</a:t>
            </a:r>
            <a:r>
              <a:rPr lang="en-US" sz="4800" dirty="0">
                <a:solidFill>
                  <a:schemeClr val="accent5">
                    <a:lumMod val="60000"/>
                    <a:lumOff val="40000"/>
                  </a:schemeClr>
                </a:solidFill>
              </a:rPr>
              <a:t> </a:t>
            </a:r>
            <a:r>
              <a:rPr lang="en-US" sz="4800" dirty="0" smtClean="0">
                <a:solidFill>
                  <a:schemeClr val="accent5">
                    <a:lumMod val="60000"/>
                    <a:lumOff val="40000"/>
                  </a:schemeClr>
                </a:solidFill>
              </a:rPr>
              <a:t>  </a:t>
            </a:r>
            <a:r>
              <a:rPr lang="en-US" sz="4800" dirty="0" smtClean="0">
                <a:solidFill>
                  <a:schemeClr val="accent5">
                    <a:lumMod val="60000"/>
                    <a:lumOff val="40000"/>
                  </a:schemeClr>
                </a:solidFill>
              </a:rPr>
              <a:t>(Gen. 5:6)</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50522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735283"/>
          </a:xfrm>
        </p:spPr>
        <p:txBody>
          <a:bodyPr>
            <a:noAutofit/>
          </a:bodyPr>
          <a:lstStyle/>
          <a:p>
            <a:r>
              <a:rPr lang="en-US" sz="5400" dirty="0" smtClean="0"/>
              <a:t>How old was Joseph when he became the second ruler of Egypt?  </a:t>
            </a:r>
            <a:endParaRPr lang="en-US" sz="5400" dirty="0"/>
          </a:p>
        </p:txBody>
      </p:sp>
      <p:sp>
        <p:nvSpPr>
          <p:cNvPr id="3" name="Subtitle 2"/>
          <p:cNvSpPr>
            <a:spLocks noGrp="1"/>
          </p:cNvSpPr>
          <p:nvPr>
            <p:ph type="subTitle" idx="1"/>
          </p:nvPr>
        </p:nvSpPr>
        <p:spPr>
          <a:xfrm>
            <a:off x="1063598" y="3914776"/>
            <a:ext cx="10836854" cy="2698472"/>
          </a:xfrm>
        </p:spPr>
        <p:txBody>
          <a:bodyPr>
            <a:noAutofit/>
          </a:bodyPr>
          <a:lstStyle/>
          <a:p>
            <a:r>
              <a:rPr lang="en-US" sz="4800" dirty="0" smtClean="0">
                <a:solidFill>
                  <a:schemeClr val="accent1">
                    <a:lumMod val="40000"/>
                    <a:lumOff val="60000"/>
                  </a:schemeClr>
                </a:solidFill>
              </a:rPr>
              <a:t>30 YEARS OLD    (Gen. 41:46)</a:t>
            </a:r>
          </a:p>
        </p:txBody>
      </p:sp>
    </p:spTree>
    <p:extLst>
      <p:ext uri="{BB962C8B-B14F-4D97-AF65-F5344CB8AC3E}">
        <p14:creationId xmlns:p14="http://schemas.microsoft.com/office/powerpoint/2010/main" val="22675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Who was Issachar’s mother?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smtClean="0">
                <a:solidFill>
                  <a:schemeClr val="accent1">
                    <a:lumMod val="40000"/>
                    <a:lumOff val="60000"/>
                  </a:schemeClr>
                </a:solidFill>
              </a:rPr>
              <a:t>Leah   (Gen. 35:23)</a:t>
            </a:r>
          </a:p>
        </p:txBody>
      </p:sp>
    </p:spTree>
    <p:extLst>
      <p:ext uri="{BB962C8B-B14F-4D97-AF65-F5344CB8AC3E}">
        <p14:creationId xmlns:p14="http://schemas.microsoft.com/office/powerpoint/2010/main" val="229690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735283"/>
          </a:xfrm>
        </p:spPr>
        <p:txBody>
          <a:bodyPr>
            <a:noAutofit/>
          </a:bodyPr>
          <a:lstStyle/>
          <a:p>
            <a:r>
              <a:rPr lang="en-US" sz="5400" dirty="0" smtClean="0"/>
              <a:t>Who was Joseph’s second son?  </a:t>
            </a:r>
            <a:endParaRPr lang="en-US" sz="5400" dirty="0"/>
          </a:p>
        </p:txBody>
      </p:sp>
      <p:sp>
        <p:nvSpPr>
          <p:cNvPr id="3" name="Subtitle 2"/>
          <p:cNvSpPr>
            <a:spLocks noGrp="1"/>
          </p:cNvSpPr>
          <p:nvPr>
            <p:ph type="subTitle" idx="1"/>
          </p:nvPr>
        </p:nvSpPr>
        <p:spPr>
          <a:xfrm>
            <a:off x="1063598" y="3914776"/>
            <a:ext cx="10836854" cy="2698472"/>
          </a:xfrm>
        </p:spPr>
        <p:txBody>
          <a:bodyPr>
            <a:noAutofit/>
          </a:bodyPr>
          <a:lstStyle/>
          <a:p>
            <a:r>
              <a:rPr lang="en-US" sz="4800" dirty="0" smtClean="0">
                <a:solidFill>
                  <a:schemeClr val="accent1">
                    <a:lumMod val="40000"/>
                    <a:lumOff val="60000"/>
                  </a:schemeClr>
                </a:solidFill>
              </a:rPr>
              <a:t>Ephraim  (Gen. 41:52)</a:t>
            </a:r>
          </a:p>
        </p:txBody>
      </p:sp>
    </p:spTree>
    <p:extLst>
      <p:ext uri="{BB962C8B-B14F-4D97-AF65-F5344CB8AC3E}">
        <p14:creationId xmlns:p14="http://schemas.microsoft.com/office/powerpoint/2010/main" val="95065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3035940"/>
          </a:xfrm>
        </p:spPr>
        <p:txBody>
          <a:bodyPr>
            <a:noAutofit/>
          </a:bodyPr>
          <a:lstStyle/>
          <a:p>
            <a:r>
              <a:rPr lang="en-US" sz="6600" dirty="0" smtClean="0"/>
              <a:t>Did the raven that Noah sent from the ark come back?</a:t>
            </a:r>
            <a:endParaRPr lang="en-US" sz="6600" dirty="0"/>
          </a:p>
        </p:txBody>
      </p:sp>
      <p:sp>
        <p:nvSpPr>
          <p:cNvPr id="3" name="Subtitle 2"/>
          <p:cNvSpPr>
            <a:spLocks noGrp="1"/>
          </p:cNvSpPr>
          <p:nvPr>
            <p:ph type="subTitle" idx="1"/>
          </p:nvPr>
        </p:nvSpPr>
        <p:spPr>
          <a:xfrm>
            <a:off x="1063598" y="4015408"/>
            <a:ext cx="10836854" cy="2226365"/>
          </a:xfrm>
        </p:spPr>
        <p:txBody>
          <a:bodyPr>
            <a:noAutofit/>
          </a:bodyPr>
          <a:lstStyle/>
          <a:p>
            <a:r>
              <a:rPr lang="en-US" sz="4800" dirty="0" smtClean="0">
                <a:solidFill>
                  <a:schemeClr val="accent1">
                    <a:lumMod val="40000"/>
                    <a:lumOff val="60000"/>
                  </a:schemeClr>
                </a:solidFill>
              </a:rPr>
              <a:t>Not exactly.  </a:t>
            </a:r>
            <a:r>
              <a:rPr lang="en-US" sz="4800" dirty="0">
                <a:solidFill>
                  <a:schemeClr val="accent1">
                    <a:lumMod val="40000"/>
                    <a:lumOff val="60000"/>
                  </a:schemeClr>
                </a:solidFill>
              </a:rPr>
              <a:t>It </a:t>
            </a:r>
            <a:r>
              <a:rPr lang="en-US" sz="4800" dirty="0" smtClean="0">
                <a:solidFill>
                  <a:schemeClr val="accent1">
                    <a:lumMod val="40000"/>
                    <a:lumOff val="60000"/>
                  </a:schemeClr>
                </a:solidFill>
              </a:rPr>
              <a:t>“went </a:t>
            </a:r>
            <a:r>
              <a:rPr lang="en-US" sz="4800" dirty="0">
                <a:solidFill>
                  <a:schemeClr val="accent1">
                    <a:lumMod val="40000"/>
                    <a:lumOff val="60000"/>
                  </a:schemeClr>
                </a:solidFill>
              </a:rPr>
              <a:t>forth to and fro, until the waters were dried up from off the earth</a:t>
            </a:r>
            <a:r>
              <a:rPr lang="en-US" sz="4800" dirty="0" smtClean="0">
                <a:solidFill>
                  <a:schemeClr val="accent1">
                    <a:lumMod val="40000"/>
                    <a:lumOff val="60000"/>
                  </a:schemeClr>
                </a:solidFill>
              </a:rPr>
              <a:t>.”</a:t>
            </a:r>
            <a:r>
              <a:rPr lang="en-US" sz="4800" dirty="0">
                <a:solidFill>
                  <a:schemeClr val="accent1">
                    <a:lumMod val="40000"/>
                    <a:lumOff val="60000"/>
                  </a:schemeClr>
                </a:solidFill>
              </a:rPr>
              <a:t> </a:t>
            </a:r>
            <a:r>
              <a:rPr lang="en-US" sz="4800" dirty="0" smtClean="0">
                <a:solidFill>
                  <a:schemeClr val="accent1">
                    <a:lumMod val="40000"/>
                    <a:lumOff val="60000"/>
                  </a:schemeClr>
                </a:solidFill>
              </a:rPr>
              <a:t>   </a:t>
            </a:r>
            <a:r>
              <a:rPr lang="en-US" sz="4800" dirty="0" smtClean="0">
                <a:solidFill>
                  <a:schemeClr val="accent1">
                    <a:lumMod val="40000"/>
                    <a:lumOff val="60000"/>
                  </a:schemeClr>
                </a:solidFill>
              </a:rPr>
              <a:t>(Gen. 8:7)</a:t>
            </a:r>
            <a:endParaRPr lang="en-US" sz="4000" dirty="0">
              <a:solidFill>
                <a:schemeClr val="accent1">
                  <a:lumMod val="40000"/>
                  <a:lumOff val="60000"/>
                </a:schemeClr>
              </a:solidFill>
            </a:endParaRPr>
          </a:p>
        </p:txBody>
      </p:sp>
    </p:spTree>
    <p:extLst>
      <p:ext uri="{BB962C8B-B14F-4D97-AF65-F5344CB8AC3E}">
        <p14:creationId xmlns:p14="http://schemas.microsoft.com/office/powerpoint/2010/main" val="326871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3035940"/>
          </a:xfrm>
        </p:spPr>
        <p:txBody>
          <a:bodyPr>
            <a:noAutofit/>
          </a:bodyPr>
          <a:lstStyle/>
          <a:p>
            <a:r>
              <a:rPr lang="en-US" dirty="0" err="1" smtClean="0"/>
              <a:t>Terah</a:t>
            </a:r>
            <a:r>
              <a:rPr lang="en-US" dirty="0" smtClean="0"/>
              <a:t>, Abram’s father, died in what city on the way to </a:t>
            </a:r>
            <a:r>
              <a:rPr lang="en-US" dirty="0" err="1" smtClean="0"/>
              <a:t>canaan</a:t>
            </a:r>
            <a:r>
              <a:rPr lang="en-US" dirty="0" smtClean="0"/>
              <a:t>?</a:t>
            </a:r>
            <a:endParaRPr lang="en-US" dirty="0"/>
          </a:p>
        </p:txBody>
      </p:sp>
      <p:sp>
        <p:nvSpPr>
          <p:cNvPr id="3" name="Subtitle 2"/>
          <p:cNvSpPr>
            <a:spLocks noGrp="1"/>
          </p:cNvSpPr>
          <p:nvPr>
            <p:ph type="subTitle" idx="1"/>
          </p:nvPr>
        </p:nvSpPr>
        <p:spPr>
          <a:xfrm>
            <a:off x="1063598" y="4015408"/>
            <a:ext cx="10836854" cy="2226365"/>
          </a:xfrm>
        </p:spPr>
        <p:txBody>
          <a:bodyPr>
            <a:noAutofit/>
          </a:bodyPr>
          <a:lstStyle/>
          <a:p>
            <a:r>
              <a:rPr lang="en-US" sz="4800" dirty="0" smtClean="0">
                <a:solidFill>
                  <a:schemeClr val="accent1">
                    <a:lumMod val="40000"/>
                    <a:lumOff val="60000"/>
                  </a:schemeClr>
                </a:solidFill>
              </a:rPr>
              <a:t>HARAN    </a:t>
            </a:r>
            <a:r>
              <a:rPr lang="en-US" sz="4800" dirty="0" smtClean="0">
                <a:solidFill>
                  <a:schemeClr val="accent1">
                    <a:lumMod val="40000"/>
                    <a:lumOff val="60000"/>
                  </a:schemeClr>
                </a:solidFill>
              </a:rPr>
              <a:t>(Gen. 11:32)</a:t>
            </a:r>
            <a:endParaRPr lang="en-US" sz="4000" dirty="0">
              <a:solidFill>
                <a:schemeClr val="accent1">
                  <a:lumMod val="40000"/>
                  <a:lumOff val="60000"/>
                </a:schemeClr>
              </a:solidFill>
            </a:endParaRPr>
          </a:p>
        </p:txBody>
      </p:sp>
    </p:spTree>
    <p:extLst>
      <p:ext uri="{BB962C8B-B14F-4D97-AF65-F5344CB8AC3E}">
        <p14:creationId xmlns:p14="http://schemas.microsoft.com/office/powerpoint/2010/main" val="329646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049608"/>
          </a:xfrm>
        </p:spPr>
        <p:txBody>
          <a:bodyPr>
            <a:noAutofit/>
          </a:bodyPr>
          <a:lstStyle/>
          <a:p>
            <a:r>
              <a:rPr lang="en-US" sz="5400" dirty="0" smtClean="0"/>
              <a:t>Of what did Joseph accuse his brothers when they came to buy grain from Egypt?  </a:t>
            </a:r>
            <a:endParaRPr lang="en-US" sz="5400" dirty="0"/>
          </a:p>
        </p:txBody>
      </p:sp>
      <p:sp>
        <p:nvSpPr>
          <p:cNvPr id="3" name="Subtitle 2"/>
          <p:cNvSpPr>
            <a:spLocks noGrp="1"/>
          </p:cNvSpPr>
          <p:nvPr>
            <p:ph type="subTitle" idx="1"/>
          </p:nvPr>
        </p:nvSpPr>
        <p:spPr>
          <a:xfrm>
            <a:off x="1063598" y="4357688"/>
            <a:ext cx="10836854" cy="785812"/>
          </a:xfrm>
        </p:spPr>
        <p:txBody>
          <a:bodyPr>
            <a:noAutofit/>
          </a:bodyPr>
          <a:lstStyle/>
          <a:p>
            <a:r>
              <a:rPr lang="en-US" sz="4800" dirty="0" smtClean="0">
                <a:solidFill>
                  <a:schemeClr val="accent1">
                    <a:lumMod val="40000"/>
                    <a:lumOff val="60000"/>
                  </a:schemeClr>
                </a:solidFill>
              </a:rPr>
              <a:t>Of being spies.   (Gen. 42:9)</a:t>
            </a:r>
          </a:p>
        </p:txBody>
      </p:sp>
    </p:spTree>
    <p:extLst>
      <p:ext uri="{BB962C8B-B14F-4D97-AF65-F5344CB8AC3E}">
        <p14:creationId xmlns:p14="http://schemas.microsoft.com/office/powerpoint/2010/main" val="392668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3035940"/>
          </a:xfrm>
        </p:spPr>
        <p:txBody>
          <a:bodyPr>
            <a:noAutofit/>
          </a:bodyPr>
          <a:lstStyle/>
          <a:p>
            <a:r>
              <a:rPr lang="en-US" dirty="0" smtClean="0"/>
              <a:t>How long was Noah’s family on the ark in total?</a:t>
            </a:r>
            <a:endParaRPr lang="en-US" dirty="0"/>
          </a:p>
        </p:txBody>
      </p:sp>
      <p:sp>
        <p:nvSpPr>
          <p:cNvPr id="3" name="Subtitle 2"/>
          <p:cNvSpPr>
            <a:spLocks noGrp="1"/>
          </p:cNvSpPr>
          <p:nvPr>
            <p:ph type="subTitle" idx="1"/>
          </p:nvPr>
        </p:nvSpPr>
        <p:spPr>
          <a:xfrm>
            <a:off x="1063598" y="4015408"/>
            <a:ext cx="10836854" cy="2226365"/>
          </a:xfrm>
        </p:spPr>
        <p:txBody>
          <a:bodyPr>
            <a:noAutofit/>
          </a:bodyPr>
          <a:lstStyle/>
          <a:p>
            <a:r>
              <a:rPr lang="en-US" sz="4800" dirty="0" smtClean="0">
                <a:solidFill>
                  <a:schemeClr val="accent1">
                    <a:lumMod val="40000"/>
                    <a:lumOff val="60000"/>
                  </a:schemeClr>
                </a:solidFill>
              </a:rPr>
              <a:t>One year and seventeen days.  (Gen. 7:6-11;  8:13-14)</a:t>
            </a:r>
            <a:endParaRPr lang="en-US" sz="4000" dirty="0">
              <a:solidFill>
                <a:schemeClr val="accent1">
                  <a:lumMod val="40000"/>
                  <a:lumOff val="60000"/>
                </a:schemeClr>
              </a:solidFill>
            </a:endParaRPr>
          </a:p>
        </p:txBody>
      </p:sp>
    </p:spTree>
    <p:extLst>
      <p:ext uri="{BB962C8B-B14F-4D97-AF65-F5344CB8AC3E}">
        <p14:creationId xmlns:p14="http://schemas.microsoft.com/office/powerpoint/2010/main" val="157824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393749"/>
          </a:xfrm>
        </p:spPr>
        <p:txBody>
          <a:bodyPr>
            <a:noAutofit/>
          </a:bodyPr>
          <a:lstStyle/>
          <a:p>
            <a:r>
              <a:rPr lang="en-US" dirty="0" smtClean="0"/>
              <a:t>What group of people originated with Lot’s Younger daughter?  </a:t>
            </a:r>
            <a:endParaRPr lang="en-US" dirty="0"/>
          </a:p>
        </p:txBody>
      </p:sp>
      <p:sp>
        <p:nvSpPr>
          <p:cNvPr id="3" name="Subtitle 2"/>
          <p:cNvSpPr>
            <a:spLocks noGrp="1"/>
          </p:cNvSpPr>
          <p:nvPr>
            <p:ph type="subTitle" idx="1"/>
          </p:nvPr>
        </p:nvSpPr>
        <p:spPr>
          <a:xfrm>
            <a:off x="1063598" y="4518991"/>
            <a:ext cx="10836854" cy="1722782"/>
          </a:xfrm>
        </p:spPr>
        <p:txBody>
          <a:bodyPr>
            <a:noAutofit/>
          </a:bodyPr>
          <a:lstStyle/>
          <a:p>
            <a:r>
              <a:rPr lang="en-US" sz="4800" dirty="0" smtClean="0">
                <a:solidFill>
                  <a:schemeClr val="accent1">
                    <a:lumMod val="40000"/>
                    <a:lumOff val="60000"/>
                  </a:schemeClr>
                </a:solidFill>
              </a:rPr>
              <a:t>The Ammonites  (Gen. 19:38)</a:t>
            </a:r>
          </a:p>
        </p:txBody>
      </p:sp>
    </p:spTree>
    <p:extLst>
      <p:ext uri="{BB962C8B-B14F-4D97-AF65-F5344CB8AC3E}">
        <p14:creationId xmlns:p14="http://schemas.microsoft.com/office/powerpoint/2010/main" val="323611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393749"/>
          </a:xfrm>
        </p:spPr>
        <p:txBody>
          <a:bodyPr>
            <a:noAutofit/>
          </a:bodyPr>
          <a:lstStyle/>
          <a:p>
            <a:r>
              <a:rPr lang="en-US" dirty="0" smtClean="0"/>
              <a:t>Melchizedek was king of where?</a:t>
            </a:r>
            <a:endParaRPr lang="en-US" dirty="0"/>
          </a:p>
        </p:txBody>
      </p:sp>
      <p:sp>
        <p:nvSpPr>
          <p:cNvPr id="3" name="Subtitle 2"/>
          <p:cNvSpPr>
            <a:spLocks noGrp="1"/>
          </p:cNvSpPr>
          <p:nvPr>
            <p:ph type="subTitle" idx="1"/>
          </p:nvPr>
        </p:nvSpPr>
        <p:spPr>
          <a:xfrm>
            <a:off x="1063598" y="4518991"/>
            <a:ext cx="10836854" cy="1722782"/>
          </a:xfrm>
        </p:spPr>
        <p:txBody>
          <a:bodyPr>
            <a:noAutofit/>
          </a:bodyPr>
          <a:lstStyle/>
          <a:p>
            <a:r>
              <a:rPr lang="en-US" sz="4800" dirty="0" smtClean="0">
                <a:solidFill>
                  <a:schemeClr val="accent1">
                    <a:lumMod val="40000"/>
                    <a:lumOff val="60000"/>
                  </a:schemeClr>
                </a:solidFill>
              </a:rPr>
              <a:t>SALEM   </a:t>
            </a:r>
            <a:r>
              <a:rPr lang="en-US" sz="4800" dirty="0" smtClean="0">
                <a:solidFill>
                  <a:schemeClr val="accent1">
                    <a:lumMod val="40000"/>
                    <a:lumOff val="60000"/>
                  </a:schemeClr>
                </a:solidFill>
              </a:rPr>
              <a:t>(Gen. 14:18)</a:t>
            </a:r>
            <a:endParaRPr lang="en-US" sz="4000" dirty="0">
              <a:solidFill>
                <a:schemeClr val="accent1">
                  <a:lumMod val="40000"/>
                  <a:lumOff val="60000"/>
                </a:schemeClr>
              </a:solidFill>
            </a:endParaRPr>
          </a:p>
        </p:txBody>
      </p:sp>
    </p:spTree>
    <p:extLst>
      <p:ext uri="{BB962C8B-B14F-4D97-AF65-F5344CB8AC3E}">
        <p14:creationId xmlns:p14="http://schemas.microsoft.com/office/powerpoint/2010/main" val="198952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393749"/>
          </a:xfrm>
        </p:spPr>
        <p:txBody>
          <a:bodyPr>
            <a:noAutofit/>
          </a:bodyPr>
          <a:lstStyle/>
          <a:p>
            <a:r>
              <a:rPr lang="en-US" dirty="0" smtClean="0"/>
              <a:t>When he left HARAN, after the death of his father </a:t>
            </a:r>
            <a:r>
              <a:rPr lang="en-US" dirty="0" err="1" smtClean="0"/>
              <a:t>Terah</a:t>
            </a:r>
            <a:r>
              <a:rPr lang="en-US" dirty="0" smtClean="0"/>
              <a:t>, where did Abram go?  </a:t>
            </a:r>
            <a:endParaRPr lang="en-US" dirty="0"/>
          </a:p>
        </p:txBody>
      </p:sp>
      <p:sp>
        <p:nvSpPr>
          <p:cNvPr id="3" name="Subtitle 2"/>
          <p:cNvSpPr>
            <a:spLocks noGrp="1"/>
          </p:cNvSpPr>
          <p:nvPr>
            <p:ph type="subTitle" idx="1"/>
          </p:nvPr>
        </p:nvSpPr>
        <p:spPr>
          <a:xfrm>
            <a:off x="1063598" y="4518991"/>
            <a:ext cx="10836854" cy="1722782"/>
          </a:xfrm>
        </p:spPr>
        <p:txBody>
          <a:bodyPr>
            <a:noAutofit/>
          </a:bodyPr>
          <a:lstStyle/>
          <a:p>
            <a:r>
              <a:rPr lang="en-US" sz="4800" dirty="0" smtClean="0">
                <a:solidFill>
                  <a:schemeClr val="accent1">
                    <a:lumMod val="40000"/>
                    <a:lumOff val="60000"/>
                  </a:schemeClr>
                </a:solidFill>
              </a:rPr>
              <a:t>The Land of Canaan, technically </a:t>
            </a:r>
            <a:r>
              <a:rPr lang="en-US" sz="4800" dirty="0" err="1" smtClean="0">
                <a:solidFill>
                  <a:schemeClr val="accent1">
                    <a:lumMod val="40000"/>
                    <a:lumOff val="60000"/>
                  </a:schemeClr>
                </a:solidFill>
              </a:rPr>
              <a:t>Sichem</a:t>
            </a:r>
            <a:r>
              <a:rPr lang="en-US" sz="4800" dirty="0" smtClean="0">
                <a:solidFill>
                  <a:schemeClr val="accent1">
                    <a:lumMod val="40000"/>
                    <a:lumOff val="60000"/>
                  </a:schemeClr>
                </a:solidFill>
              </a:rPr>
              <a:t> in the plain of </a:t>
            </a:r>
            <a:r>
              <a:rPr lang="en-US" sz="4800" dirty="0" err="1" smtClean="0">
                <a:solidFill>
                  <a:schemeClr val="accent1">
                    <a:lumMod val="40000"/>
                    <a:lumOff val="60000"/>
                  </a:schemeClr>
                </a:solidFill>
              </a:rPr>
              <a:t>Moreh</a:t>
            </a:r>
            <a:r>
              <a:rPr lang="en-US" sz="4800" dirty="0" smtClean="0">
                <a:solidFill>
                  <a:schemeClr val="accent1">
                    <a:lumMod val="40000"/>
                    <a:lumOff val="60000"/>
                  </a:schemeClr>
                </a:solidFill>
              </a:rPr>
              <a:t>.    </a:t>
            </a:r>
            <a:r>
              <a:rPr lang="en-US" sz="4800" dirty="0" smtClean="0">
                <a:solidFill>
                  <a:schemeClr val="accent1">
                    <a:lumMod val="40000"/>
                    <a:lumOff val="60000"/>
                  </a:schemeClr>
                </a:solidFill>
              </a:rPr>
              <a:t>(Gen. 12:5-6)</a:t>
            </a:r>
            <a:endParaRPr lang="en-US" sz="4000" dirty="0">
              <a:solidFill>
                <a:schemeClr val="accent1">
                  <a:lumMod val="40000"/>
                  <a:lumOff val="60000"/>
                </a:schemeClr>
              </a:solidFill>
            </a:endParaRPr>
          </a:p>
        </p:txBody>
      </p:sp>
    </p:spTree>
    <p:extLst>
      <p:ext uri="{BB962C8B-B14F-4D97-AF65-F5344CB8AC3E}">
        <p14:creationId xmlns:p14="http://schemas.microsoft.com/office/powerpoint/2010/main" val="753319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How many chapters are there in Genesis?  </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Fifty chapters</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672993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1592283"/>
          </a:xfrm>
        </p:spPr>
        <p:txBody>
          <a:bodyPr>
            <a:noAutofit/>
          </a:bodyPr>
          <a:lstStyle/>
          <a:p>
            <a:r>
              <a:rPr lang="en-US" sz="5400" dirty="0" smtClean="0"/>
              <a:t>Who did Pharaoh give Joseph as his wife?  </a:t>
            </a:r>
            <a:endParaRPr lang="en-US" sz="5400" dirty="0"/>
          </a:p>
        </p:txBody>
      </p:sp>
      <p:sp>
        <p:nvSpPr>
          <p:cNvPr id="3" name="Subtitle 2"/>
          <p:cNvSpPr>
            <a:spLocks noGrp="1"/>
          </p:cNvSpPr>
          <p:nvPr>
            <p:ph type="subTitle" idx="1"/>
          </p:nvPr>
        </p:nvSpPr>
        <p:spPr>
          <a:xfrm>
            <a:off x="1063598" y="2771775"/>
            <a:ext cx="10836854" cy="3841473"/>
          </a:xfrm>
        </p:spPr>
        <p:txBody>
          <a:bodyPr>
            <a:noAutofit/>
          </a:bodyPr>
          <a:lstStyle/>
          <a:p>
            <a:r>
              <a:rPr lang="en-US" sz="4800" dirty="0" err="1" smtClean="0">
                <a:solidFill>
                  <a:schemeClr val="accent1">
                    <a:lumMod val="40000"/>
                    <a:lumOff val="60000"/>
                  </a:schemeClr>
                </a:solidFill>
              </a:rPr>
              <a:t>Asenath</a:t>
            </a:r>
            <a:r>
              <a:rPr lang="en-US" sz="4800" dirty="0" smtClean="0">
                <a:solidFill>
                  <a:schemeClr val="accent1">
                    <a:lumMod val="40000"/>
                    <a:lumOff val="60000"/>
                  </a:schemeClr>
                </a:solidFill>
              </a:rPr>
              <a:t>, the daughter of </a:t>
            </a:r>
            <a:r>
              <a:rPr lang="en-US" sz="4800" dirty="0" err="1" smtClean="0">
                <a:solidFill>
                  <a:schemeClr val="accent1">
                    <a:lumMod val="40000"/>
                    <a:lumOff val="60000"/>
                  </a:schemeClr>
                </a:solidFill>
              </a:rPr>
              <a:t>Potipherah</a:t>
            </a:r>
            <a:r>
              <a:rPr lang="en-US" sz="4800" dirty="0" smtClean="0">
                <a:solidFill>
                  <a:schemeClr val="accent1">
                    <a:lumMod val="40000"/>
                    <a:lumOff val="60000"/>
                  </a:schemeClr>
                </a:solidFill>
              </a:rPr>
              <a:t> priest of On.  (One of the highest families in the land.)     (Gen. 41:45)</a:t>
            </a:r>
          </a:p>
        </p:txBody>
      </p:sp>
    </p:spTree>
    <p:extLst>
      <p:ext uri="{BB962C8B-B14F-4D97-AF65-F5344CB8AC3E}">
        <p14:creationId xmlns:p14="http://schemas.microsoft.com/office/powerpoint/2010/main" val="22641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2563832"/>
          </a:xfrm>
        </p:spPr>
        <p:txBody>
          <a:bodyPr>
            <a:noAutofit/>
          </a:bodyPr>
          <a:lstStyle/>
          <a:p>
            <a:r>
              <a:rPr lang="en-US" dirty="0" smtClean="0"/>
              <a:t>What was Rachel’s Maid’s name?  </a:t>
            </a:r>
            <a:endParaRPr lang="en-US" dirty="0"/>
          </a:p>
        </p:txBody>
      </p:sp>
      <p:sp>
        <p:nvSpPr>
          <p:cNvPr id="3" name="Subtitle 2"/>
          <p:cNvSpPr>
            <a:spLocks noGrp="1"/>
          </p:cNvSpPr>
          <p:nvPr>
            <p:ph type="subTitle" idx="1"/>
          </p:nvPr>
        </p:nvSpPr>
        <p:spPr>
          <a:xfrm>
            <a:off x="1063598" y="4029075"/>
            <a:ext cx="10836854" cy="2212698"/>
          </a:xfrm>
        </p:spPr>
        <p:txBody>
          <a:bodyPr>
            <a:noAutofit/>
          </a:bodyPr>
          <a:lstStyle/>
          <a:p>
            <a:r>
              <a:rPr lang="en-US" sz="4800" dirty="0" smtClean="0">
                <a:solidFill>
                  <a:schemeClr val="accent1">
                    <a:lumMod val="40000"/>
                    <a:lumOff val="60000"/>
                  </a:schemeClr>
                </a:solidFill>
              </a:rPr>
              <a:t>Bilhah  (Gen. 30:1-4)</a:t>
            </a:r>
          </a:p>
        </p:txBody>
      </p:sp>
    </p:spTree>
    <p:extLst>
      <p:ext uri="{BB962C8B-B14F-4D97-AF65-F5344CB8AC3E}">
        <p14:creationId xmlns:p14="http://schemas.microsoft.com/office/powerpoint/2010/main" val="415485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Who was Dan’s mother?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smtClean="0">
                <a:solidFill>
                  <a:schemeClr val="accent1">
                    <a:lumMod val="40000"/>
                    <a:lumOff val="60000"/>
                  </a:schemeClr>
                </a:solidFill>
              </a:rPr>
              <a:t>Bilhah, Rachel’s handmaid        (Gen. 35:25)</a:t>
            </a:r>
          </a:p>
        </p:txBody>
      </p:sp>
    </p:spTree>
    <p:extLst>
      <p:ext uri="{BB962C8B-B14F-4D97-AF65-F5344CB8AC3E}">
        <p14:creationId xmlns:p14="http://schemas.microsoft.com/office/powerpoint/2010/main" val="30370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393749"/>
          </a:xfrm>
        </p:spPr>
        <p:txBody>
          <a:bodyPr>
            <a:noAutofit/>
          </a:bodyPr>
          <a:lstStyle/>
          <a:p>
            <a:r>
              <a:rPr lang="en-US" dirty="0" smtClean="0"/>
              <a:t>How much land did God promise to Abraham?  (What were the bounds of it?)</a:t>
            </a:r>
            <a:endParaRPr lang="en-US" dirty="0"/>
          </a:p>
        </p:txBody>
      </p:sp>
      <p:sp>
        <p:nvSpPr>
          <p:cNvPr id="3" name="Subtitle 2"/>
          <p:cNvSpPr>
            <a:spLocks noGrp="1"/>
          </p:cNvSpPr>
          <p:nvPr>
            <p:ph type="subTitle" idx="1"/>
          </p:nvPr>
        </p:nvSpPr>
        <p:spPr>
          <a:xfrm>
            <a:off x="1063598" y="4518991"/>
            <a:ext cx="10836854" cy="1722782"/>
          </a:xfrm>
        </p:spPr>
        <p:txBody>
          <a:bodyPr>
            <a:noAutofit/>
          </a:bodyPr>
          <a:lstStyle/>
          <a:p>
            <a:r>
              <a:rPr lang="en-US" sz="4800" dirty="0" smtClean="0">
                <a:solidFill>
                  <a:schemeClr val="accent1">
                    <a:lumMod val="40000"/>
                    <a:lumOff val="60000"/>
                  </a:schemeClr>
                </a:solidFill>
              </a:rPr>
              <a:t>Everything from the Nile River to the Euphrates River.   </a:t>
            </a:r>
            <a:r>
              <a:rPr lang="en-US" sz="4800" dirty="0" smtClean="0">
                <a:solidFill>
                  <a:schemeClr val="accent1">
                    <a:lumMod val="40000"/>
                    <a:lumOff val="60000"/>
                  </a:schemeClr>
                </a:solidFill>
              </a:rPr>
              <a:t>(Gen. 15:18)</a:t>
            </a:r>
            <a:endParaRPr lang="en-US" sz="4000" dirty="0">
              <a:solidFill>
                <a:schemeClr val="accent1">
                  <a:lumMod val="40000"/>
                  <a:lumOff val="60000"/>
                </a:schemeClr>
              </a:solidFill>
            </a:endParaRPr>
          </a:p>
        </p:txBody>
      </p:sp>
      <p:pic>
        <p:nvPicPr>
          <p:cNvPr id="4" name="Picture 3"/>
          <p:cNvPicPr>
            <a:picLocks noChangeAspect="1"/>
          </p:cNvPicPr>
          <p:nvPr/>
        </p:nvPicPr>
        <p:blipFill>
          <a:blip r:embed="rId2"/>
          <a:stretch>
            <a:fillRect/>
          </a:stretch>
        </p:blipFill>
        <p:spPr>
          <a:xfrm>
            <a:off x="1291425" y="-224592"/>
            <a:ext cx="9703719" cy="7298244"/>
          </a:xfrm>
          <a:prstGeom prst="rect">
            <a:avLst/>
          </a:prstGeom>
        </p:spPr>
      </p:pic>
    </p:spTree>
    <p:extLst>
      <p:ext uri="{BB962C8B-B14F-4D97-AF65-F5344CB8AC3E}">
        <p14:creationId xmlns:p14="http://schemas.microsoft.com/office/powerpoint/2010/main" val="99055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92721"/>
            <a:ext cx="10159375" cy="2068531"/>
          </a:xfrm>
        </p:spPr>
        <p:txBody>
          <a:bodyPr>
            <a:noAutofit/>
          </a:bodyPr>
          <a:lstStyle/>
          <a:p>
            <a:r>
              <a:rPr lang="en-US" sz="4800" dirty="0" smtClean="0"/>
              <a:t>What test did Abraham’s servant use to find Isaac a wife?  </a:t>
            </a:r>
            <a:endParaRPr lang="en-US" sz="4800" dirty="0"/>
          </a:p>
        </p:txBody>
      </p:sp>
      <p:sp>
        <p:nvSpPr>
          <p:cNvPr id="3" name="Subtitle 2"/>
          <p:cNvSpPr>
            <a:spLocks noGrp="1"/>
          </p:cNvSpPr>
          <p:nvPr>
            <p:ph type="subTitle" idx="1"/>
          </p:nvPr>
        </p:nvSpPr>
        <p:spPr>
          <a:xfrm>
            <a:off x="1063598" y="3061252"/>
            <a:ext cx="10836854" cy="1641151"/>
          </a:xfrm>
        </p:spPr>
        <p:txBody>
          <a:bodyPr>
            <a:noAutofit/>
          </a:bodyPr>
          <a:lstStyle/>
          <a:p>
            <a:r>
              <a:rPr lang="en-US" sz="4800" dirty="0" smtClean="0">
                <a:solidFill>
                  <a:schemeClr val="accent5">
                    <a:lumMod val="60000"/>
                    <a:lumOff val="40000"/>
                  </a:schemeClr>
                </a:solidFill>
              </a:rPr>
              <a:t>That the woman of whom he would ask a drink would consent and also offer to water his camels.  		 </a:t>
            </a:r>
            <a:r>
              <a:rPr lang="en-US" sz="4000" dirty="0" smtClean="0">
                <a:solidFill>
                  <a:schemeClr val="accent5">
                    <a:lumMod val="60000"/>
                    <a:lumOff val="40000"/>
                  </a:schemeClr>
                </a:solidFill>
              </a:rPr>
              <a:t>(Gen. 24:14)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07039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292371"/>
          </a:xfrm>
        </p:spPr>
        <p:txBody>
          <a:bodyPr>
            <a:noAutofit/>
          </a:bodyPr>
          <a:lstStyle/>
          <a:p>
            <a:r>
              <a:rPr lang="en-US" sz="5400" dirty="0" smtClean="0"/>
              <a:t>How does Joseph treat his brothers when they come to Egypt to buy grain?  </a:t>
            </a:r>
            <a:endParaRPr lang="en-US" sz="5400" dirty="0"/>
          </a:p>
        </p:txBody>
      </p:sp>
      <p:sp>
        <p:nvSpPr>
          <p:cNvPr id="3" name="Subtitle 2"/>
          <p:cNvSpPr>
            <a:spLocks noGrp="1"/>
          </p:cNvSpPr>
          <p:nvPr>
            <p:ph type="subTitle" idx="1"/>
          </p:nvPr>
        </p:nvSpPr>
        <p:spPr>
          <a:xfrm>
            <a:off x="1063598" y="3271838"/>
            <a:ext cx="10836854" cy="1871662"/>
          </a:xfrm>
        </p:spPr>
        <p:txBody>
          <a:bodyPr>
            <a:noAutofit/>
          </a:bodyPr>
          <a:lstStyle/>
          <a:p>
            <a:r>
              <a:rPr lang="en-US" sz="4800" dirty="0" smtClean="0">
                <a:solidFill>
                  <a:schemeClr val="accent1">
                    <a:lumMod val="40000"/>
                    <a:lumOff val="60000"/>
                  </a:schemeClr>
                </a:solidFill>
              </a:rPr>
              <a:t>He throws them in jail for three days, then says that one of them must remain while the others go to fetch Benjamin.   (Gen. 42:17-20)</a:t>
            </a:r>
          </a:p>
        </p:txBody>
      </p:sp>
    </p:spTree>
    <p:extLst>
      <p:ext uri="{BB962C8B-B14F-4D97-AF65-F5344CB8AC3E}">
        <p14:creationId xmlns:p14="http://schemas.microsoft.com/office/powerpoint/2010/main" val="228402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Who was Levi’s mother?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smtClean="0">
                <a:solidFill>
                  <a:schemeClr val="accent1">
                    <a:lumMod val="40000"/>
                    <a:lumOff val="60000"/>
                  </a:schemeClr>
                </a:solidFill>
              </a:rPr>
              <a:t>Leah   (Gen. 35:23)</a:t>
            </a:r>
          </a:p>
        </p:txBody>
      </p:sp>
    </p:spTree>
    <p:extLst>
      <p:ext uri="{BB962C8B-B14F-4D97-AF65-F5344CB8AC3E}">
        <p14:creationId xmlns:p14="http://schemas.microsoft.com/office/powerpoint/2010/main" val="118329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393749"/>
          </a:xfrm>
        </p:spPr>
        <p:txBody>
          <a:bodyPr>
            <a:noAutofit/>
          </a:bodyPr>
          <a:lstStyle/>
          <a:p>
            <a:r>
              <a:rPr lang="en-US" dirty="0" smtClean="0"/>
              <a:t>How long did Sarah Abraham’s wife live?</a:t>
            </a:r>
            <a:endParaRPr lang="en-US" dirty="0"/>
          </a:p>
        </p:txBody>
      </p:sp>
      <p:sp>
        <p:nvSpPr>
          <p:cNvPr id="3" name="Subtitle 2"/>
          <p:cNvSpPr>
            <a:spLocks noGrp="1"/>
          </p:cNvSpPr>
          <p:nvPr>
            <p:ph type="subTitle" idx="1"/>
          </p:nvPr>
        </p:nvSpPr>
        <p:spPr>
          <a:xfrm>
            <a:off x="1063598" y="4518991"/>
            <a:ext cx="10836854" cy="1722782"/>
          </a:xfrm>
        </p:spPr>
        <p:txBody>
          <a:bodyPr>
            <a:noAutofit/>
          </a:bodyPr>
          <a:lstStyle/>
          <a:p>
            <a:r>
              <a:rPr lang="en-US" sz="4800" dirty="0" smtClean="0">
                <a:solidFill>
                  <a:schemeClr val="accent1">
                    <a:lumMod val="40000"/>
                    <a:lumOff val="60000"/>
                  </a:schemeClr>
                </a:solidFill>
              </a:rPr>
              <a:t>127 YEARS  (Gen. 23:1)</a:t>
            </a:r>
          </a:p>
        </p:txBody>
      </p:sp>
    </p:spTree>
    <p:extLst>
      <p:ext uri="{BB962C8B-B14F-4D97-AF65-F5344CB8AC3E}">
        <p14:creationId xmlns:p14="http://schemas.microsoft.com/office/powerpoint/2010/main" val="69770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3035940"/>
          </a:xfrm>
        </p:spPr>
        <p:txBody>
          <a:bodyPr>
            <a:noAutofit/>
          </a:bodyPr>
          <a:lstStyle/>
          <a:p>
            <a:r>
              <a:rPr lang="en-US" dirty="0" smtClean="0"/>
              <a:t>The second time that Noah sent the dove, what did it bring back?</a:t>
            </a:r>
            <a:endParaRPr lang="en-US" dirty="0"/>
          </a:p>
        </p:txBody>
      </p:sp>
      <p:sp>
        <p:nvSpPr>
          <p:cNvPr id="3" name="Subtitle 2"/>
          <p:cNvSpPr>
            <a:spLocks noGrp="1"/>
          </p:cNvSpPr>
          <p:nvPr>
            <p:ph type="subTitle" idx="1"/>
          </p:nvPr>
        </p:nvSpPr>
        <p:spPr>
          <a:xfrm>
            <a:off x="1063598" y="4015408"/>
            <a:ext cx="10836854" cy="2226365"/>
          </a:xfrm>
        </p:spPr>
        <p:txBody>
          <a:bodyPr>
            <a:noAutofit/>
          </a:bodyPr>
          <a:lstStyle/>
          <a:p>
            <a:r>
              <a:rPr lang="en-US" sz="4800" dirty="0" smtClean="0">
                <a:solidFill>
                  <a:schemeClr val="accent1">
                    <a:lumMod val="40000"/>
                    <a:lumOff val="60000"/>
                  </a:schemeClr>
                </a:solidFill>
              </a:rPr>
              <a:t>An olive leaf    (Gen. 8:11)</a:t>
            </a:r>
            <a:endParaRPr lang="en-US" sz="4000" dirty="0">
              <a:solidFill>
                <a:schemeClr val="accent1">
                  <a:lumMod val="40000"/>
                  <a:lumOff val="60000"/>
                </a:schemeClr>
              </a:solidFill>
            </a:endParaRPr>
          </a:p>
        </p:txBody>
      </p:sp>
    </p:spTree>
    <p:extLst>
      <p:ext uri="{BB962C8B-B14F-4D97-AF65-F5344CB8AC3E}">
        <p14:creationId xmlns:p14="http://schemas.microsoft.com/office/powerpoint/2010/main" val="387831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2563832"/>
          </a:xfrm>
        </p:spPr>
        <p:txBody>
          <a:bodyPr>
            <a:noAutofit/>
          </a:bodyPr>
          <a:lstStyle/>
          <a:p>
            <a:r>
              <a:rPr lang="en-US" dirty="0" smtClean="0"/>
              <a:t>What was Leah’s Maid’s name?  </a:t>
            </a:r>
            <a:endParaRPr lang="en-US" dirty="0"/>
          </a:p>
        </p:txBody>
      </p:sp>
      <p:sp>
        <p:nvSpPr>
          <p:cNvPr id="3" name="Subtitle 2"/>
          <p:cNvSpPr>
            <a:spLocks noGrp="1"/>
          </p:cNvSpPr>
          <p:nvPr>
            <p:ph type="subTitle" idx="1"/>
          </p:nvPr>
        </p:nvSpPr>
        <p:spPr>
          <a:xfrm>
            <a:off x="1063598" y="4029075"/>
            <a:ext cx="10836854" cy="2212698"/>
          </a:xfrm>
        </p:spPr>
        <p:txBody>
          <a:bodyPr>
            <a:noAutofit/>
          </a:bodyPr>
          <a:lstStyle/>
          <a:p>
            <a:r>
              <a:rPr lang="en-US" sz="4800" dirty="0" err="1" smtClean="0">
                <a:solidFill>
                  <a:schemeClr val="accent1">
                    <a:lumMod val="40000"/>
                    <a:lumOff val="60000"/>
                  </a:schemeClr>
                </a:solidFill>
              </a:rPr>
              <a:t>Zilpah</a:t>
            </a:r>
            <a:r>
              <a:rPr lang="en-US" sz="4800" dirty="0" smtClean="0">
                <a:solidFill>
                  <a:schemeClr val="accent1">
                    <a:lumMod val="40000"/>
                    <a:lumOff val="60000"/>
                  </a:schemeClr>
                </a:solidFill>
              </a:rPr>
              <a:t>  (Gen. 30:9)</a:t>
            </a:r>
          </a:p>
        </p:txBody>
      </p:sp>
    </p:spTree>
    <p:extLst>
      <p:ext uri="{BB962C8B-B14F-4D97-AF65-F5344CB8AC3E}">
        <p14:creationId xmlns:p14="http://schemas.microsoft.com/office/powerpoint/2010/main" val="228475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Who was the first polygamist recorded in the Bible?  </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err="1" smtClean="0">
                <a:solidFill>
                  <a:schemeClr val="accent5">
                    <a:lumMod val="60000"/>
                    <a:lumOff val="40000"/>
                  </a:schemeClr>
                </a:solidFill>
              </a:rPr>
              <a:t>Lamech</a:t>
            </a:r>
            <a:r>
              <a:rPr lang="en-US" sz="5400" dirty="0" smtClean="0">
                <a:solidFill>
                  <a:schemeClr val="accent5">
                    <a:lumMod val="60000"/>
                    <a:lumOff val="40000"/>
                  </a:schemeClr>
                </a:solidFill>
              </a:rPr>
              <a:t>, a descendant of Cain   </a:t>
            </a:r>
            <a:r>
              <a:rPr lang="en-US" sz="4000" dirty="0" smtClean="0">
                <a:solidFill>
                  <a:schemeClr val="accent5">
                    <a:lumMod val="60000"/>
                    <a:lumOff val="40000"/>
                  </a:schemeClr>
                </a:solidFill>
              </a:rPr>
              <a:t>(Gen. 4:19)</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80671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Who was Naphtali’s mother?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smtClean="0">
                <a:solidFill>
                  <a:schemeClr val="accent1">
                    <a:lumMod val="40000"/>
                    <a:lumOff val="60000"/>
                  </a:schemeClr>
                </a:solidFill>
              </a:rPr>
              <a:t>Bilhah, Rachel’s handmaid        (Gen. 35:25)</a:t>
            </a:r>
          </a:p>
        </p:txBody>
      </p:sp>
    </p:spTree>
    <p:extLst>
      <p:ext uri="{BB962C8B-B14F-4D97-AF65-F5344CB8AC3E}">
        <p14:creationId xmlns:p14="http://schemas.microsoft.com/office/powerpoint/2010/main" val="389723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3035940"/>
          </a:xfrm>
        </p:spPr>
        <p:txBody>
          <a:bodyPr>
            <a:noAutofit/>
          </a:bodyPr>
          <a:lstStyle/>
          <a:p>
            <a:r>
              <a:rPr lang="en-US" sz="6600" dirty="0" smtClean="0"/>
              <a:t>What was the second bird that Noah sent from the ark?</a:t>
            </a:r>
            <a:endParaRPr lang="en-US" sz="6600" dirty="0"/>
          </a:p>
        </p:txBody>
      </p:sp>
      <p:sp>
        <p:nvSpPr>
          <p:cNvPr id="3" name="Subtitle 2"/>
          <p:cNvSpPr>
            <a:spLocks noGrp="1"/>
          </p:cNvSpPr>
          <p:nvPr>
            <p:ph type="subTitle" idx="1"/>
          </p:nvPr>
        </p:nvSpPr>
        <p:spPr>
          <a:xfrm>
            <a:off x="1063598" y="4015408"/>
            <a:ext cx="10836854" cy="2226365"/>
          </a:xfrm>
        </p:spPr>
        <p:txBody>
          <a:bodyPr>
            <a:noAutofit/>
          </a:bodyPr>
          <a:lstStyle/>
          <a:p>
            <a:r>
              <a:rPr lang="en-US" sz="4800" dirty="0" smtClean="0">
                <a:solidFill>
                  <a:schemeClr val="accent1">
                    <a:lumMod val="40000"/>
                    <a:lumOff val="60000"/>
                  </a:schemeClr>
                </a:solidFill>
              </a:rPr>
              <a:t>A DOVE.  (Gen. 8:8)</a:t>
            </a:r>
            <a:endParaRPr lang="en-US" sz="4000" dirty="0">
              <a:solidFill>
                <a:schemeClr val="accent1">
                  <a:lumMod val="40000"/>
                  <a:lumOff val="60000"/>
                </a:schemeClr>
              </a:solidFill>
            </a:endParaRPr>
          </a:p>
        </p:txBody>
      </p:sp>
    </p:spTree>
    <p:extLst>
      <p:ext uri="{BB962C8B-B14F-4D97-AF65-F5344CB8AC3E}">
        <p14:creationId xmlns:p14="http://schemas.microsoft.com/office/powerpoint/2010/main" val="70386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735283"/>
          </a:xfrm>
        </p:spPr>
        <p:txBody>
          <a:bodyPr>
            <a:noAutofit/>
          </a:bodyPr>
          <a:lstStyle/>
          <a:p>
            <a:r>
              <a:rPr lang="en-US" sz="5400" dirty="0" smtClean="0"/>
              <a:t>How many years of famine were yet to go when Joseph invited his father to move to Egypt?  </a:t>
            </a:r>
            <a:endParaRPr lang="en-US" sz="5400" dirty="0"/>
          </a:p>
        </p:txBody>
      </p:sp>
      <p:sp>
        <p:nvSpPr>
          <p:cNvPr id="3" name="Subtitle 2"/>
          <p:cNvSpPr>
            <a:spLocks noGrp="1"/>
          </p:cNvSpPr>
          <p:nvPr>
            <p:ph type="subTitle" idx="1"/>
          </p:nvPr>
        </p:nvSpPr>
        <p:spPr>
          <a:xfrm>
            <a:off x="1063598" y="3914776"/>
            <a:ext cx="10836854" cy="2698472"/>
          </a:xfrm>
        </p:spPr>
        <p:txBody>
          <a:bodyPr>
            <a:noAutofit/>
          </a:bodyPr>
          <a:lstStyle/>
          <a:p>
            <a:r>
              <a:rPr lang="en-US" sz="4800" dirty="0" smtClean="0">
                <a:solidFill>
                  <a:schemeClr val="accent1">
                    <a:lumMod val="40000"/>
                    <a:lumOff val="60000"/>
                  </a:schemeClr>
                </a:solidFill>
              </a:rPr>
              <a:t>Five years.  (Gen. 45:6)</a:t>
            </a:r>
          </a:p>
        </p:txBody>
      </p:sp>
    </p:spTree>
    <p:extLst>
      <p:ext uri="{BB962C8B-B14F-4D97-AF65-F5344CB8AC3E}">
        <p14:creationId xmlns:p14="http://schemas.microsoft.com/office/powerpoint/2010/main" val="79103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8"/>
            <a:ext cx="10159375" cy="2563832"/>
          </a:xfrm>
        </p:spPr>
        <p:txBody>
          <a:bodyPr>
            <a:noAutofit/>
          </a:bodyPr>
          <a:lstStyle/>
          <a:p>
            <a:r>
              <a:rPr lang="en-US" dirty="0" smtClean="0"/>
              <a:t>How many men did Esau bring with him to meet his brother?  </a:t>
            </a:r>
            <a:endParaRPr lang="en-US" dirty="0"/>
          </a:p>
        </p:txBody>
      </p:sp>
      <p:sp>
        <p:nvSpPr>
          <p:cNvPr id="3" name="Subtitle 2"/>
          <p:cNvSpPr>
            <a:spLocks noGrp="1"/>
          </p:cNvSpPr>
          <p:nvPr>
            <p:ph type="subTitle" idx="1"/>
          </p:nvPr>
        </p:nvSpPr>
        <p:spPr>
          <a:xfrm>
            <a:off x="1063598" y="4029075"/>
            <a:ext cx="10836854" cy="2212698"/>
          </a:xfrm>
        </p:spPr>
        <p:txBody>
          <a:bodyPr>
            <a:noAutofit/>
          </a:bodyPr>
          <a:lstStyle/>
          <a:p>
            <a:r>
              <a:rPr lang="en-US" sz="4800" dirty="0" smtClean="0">
                <a:solidFill>
                  <a:schemeClr val="accent1">
                    <a:lumMod val="40000"/>
                    <a:lumOff val="60000"/>
                  </a:schemeClr>
                </a:solidFill>
              </a:rPr>
              <a:t>400 men  (Gen. 33:1)</a:t>
            </a:r>
          </a:p>
        </p:txBody>
      </p:sp>
    </p:spTree>
    <p:extLst>
      <p:ext uri="{BB962C8B-B14F-4D97-AF65-F5344CB8AC3E}">
        <p14:creationId xmlns:p14="http://schemas.microsoft.com/office/powerpoint/2010/main" val="123333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What did Rachel name her second son?  (Before it was changed by his father.)</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err="1" smtClean="0">
                <a:solidFill>
                  <a:schemeClr val="accent1">
                    <a:lumMod val="40000"/>
                    <a:lumOff val="60000"/>
                  </a:schemeClr>
                </a:solidFill>
              </a:rPr>
              <a:t>Benoni</a:t>
            </a:r>
            <a:r>
              <a:rPr lang="en-US" sz="4800" dirty="0" smtClean="0">
                <a:solidFill>
                  <a:schemeClr val="accent1">
                    <a:lumMod val="40000"/>
                    <a:lumOff val="60000"/>
                  </a:schemeClr>
                </a:solidFill>
              </a:rPr>
              <a:t>   (Gen. 35:18)</a:t>
            </a:r>
          </a:p>
        </p:txBody>
      </p:sp>
    </p:spTree>
    <p:extLst>
      <p:ext uri="{BB962C8B-B14F-4D97-AF65-F5344CB8AC3E}">
        <p14:creationId xmlns:p14="http://schemas.microsoft.com/office/powerpoint/2010/main" val="3679638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How much money did Joseph’s brothers get from selling him?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smtClean="0">
                <a:solidFill>
                  <a:schemeClr val="accent1">
                    <a:lumMod val="40000"/>
                    <a:lumOff val="60000"/>
                  </a:schemeClr>
                </a:solidFill>
              </a:rPr>
              <a:t>Twenty pieces of silver                (Gen. 37:28)</a:t>
            </a:r>
          </a:p>
        </p:txBody>
      </p:sp>
    </p:spTree>
    <p:extLst>
      <p:ext uri="{BB962C8B-B14F-4D97-AF65-F5344CB8AC3E}">
        <p14:creationId xmlns:p14="http://schemas.microsoft.com/office/powerpoint/2010/main" val="97859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To what region of Egypt did Jacob and his family move under JOSEPH’S RULE?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smtClean="0">
                <a:solidFill>
                  <a:schemeClr val="accent1">
                    <a:lumMod val="40000"/>
                    <a:lumOff val="60000"/>
                  </a:schemeClr>
                </a:solidFill>
              </a:rPr>
              <a:t>The Land of Goshen in the Nile delta.  (Gen. 45:10)</a:t>
            </a:r>
          </a:p>
        </p:txBody>
      </p:sp>
    </p:spTree>
    <p:extLst>
      <p:ext uri="{BB962C8B-B14F-4D97-AF65-F5344CB8AC3E}">
        <p14:creationId xmlns:p14="http://schemas.microsoft.com/office/powerpoint/2010/main" val="264016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649558"/>
          </a:xfrm>
        </p:spPr>
        <p:txBody>
          <a:bodyPr>
            <a:noAutofit/>
          </a:bodyPr>
          <a:lstStyle/>
          <a:p>
            <a:r>
              <a:rPr lang="en-US" sz="5400" dirty="0" smtClean="0"/>
              <a:t>Which brother is left as a hostage in Joseph’s care?  </a:t>
            </a:r>
            <a:endParaRPr lang="en-US" sz="5400" dirty="0"/>
          </a:p>
        </p:txBody>
      </p:sp>
      <p:sp>
        <p:nvSpPr>
          <p:cNvPr id="3" name="Subtitle 2"/>
          <p:cNvSpPr>
            <a:spLocks noGrp="1"/>
          </p:cNvSpPr>
          <p:nvPr>
            <p:ph type="subTitle" idx="1"/>
          </p:nvPr>
        </p:nvSpPr>
        <p:spPr>
          <a:xfrm>
            <a:off x="1063598" y="3829050"/>
            <a:ext cx="10836854" cy="1843088"/>
          </a:xfrm>
        </p:spPr>
        <p:txBody>
          <a:bodyPr>
            <a:noAutofit/>
          </a:bodyPr>
          <a:lstStyle/>
          <a:p>
            <a:r>
              <a:rPr lang="en-US" sz="4800" dirty="0" smtClean="0">
                <a:solidFill>
                  <a:schemeClr val="accent1">
                    <a:lumMod val="40000"/>
                    <a:lumOff val="60000"/>
                  </a:schemeClr>
                </a:solidFill>
              </a:rPr>
              <a:t>Simeon   (Gen. 42:24)</a:t>
            </a:r>
          </a:p>
        </p:txBody>
      </p:sp>
    </p:spTree>
    <p:extLst>
      <p:ext uri="{BB962C8B-B14F-4D97-AF65-F5344CB8AC3E}">
        <p14:creationId xmlns:p14="http://schemas.microsoft.com/office/powerpoint/2010/main" val="288435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835421"/>
          </a:xfrm>
        </p:spPr>
        <p:txBody>
          <a:bodyPr>
            <a:noAutofit/>
          </a:bodyPr>
          <a:lstStyle/>
          <a:p>
            <a:r>
              <a:rPr lang="en-US" sz="5400" dirty="0" smtClean="0"/>
              <a:t>What punishment did Judah intend to inflict on Tamar, his daughter-in-law, when she was found to be pregnant without a husband?  </a:t>
            </a:r>
            <a:endParaRPr lang="en-US" sz="5400" dirty="0"/>
          </a:p>
        </p:txBody>
      </p:sp>
      <p:sp>
        <p:nvSpPr>
          <p:cNvPr id="3" name="Subtitle 2"/>
          <p:cNvSpPr>
            <a:spLocks noGrp="1"/>
          </p:cNvSpPr>
          <p:nvPr>
            <p:ph type="subTitle" idx="1"/>
          </p:nvPr>
        </p:nvSpPr>
        <p:spPr>
          <a:xfrm>
            <a:off x="1063598" y="4957762"/>
            <a:ext cx="10836854" cy="1655485"/>
          </a:xfrm>
        </p:spPr>
        <p:txBody>
          <a:bodyPr>
            <a:noAutofit/>
          </a:bodyPr>
          <a:lstStyle/>
          <a:p>
            <a:r>
              <a:rPr lang="en-US" sz="4800" dirty="0" smtClean="0">
                <a:solidFill>
                  <a:schemeClr val="accent1">
                    <a:lumMod val="40000"/>
                    <a:lumOff val="60000"/>
                  </a:schemeClr>
                </a:solidFill>
              </a:rPr>
              <a:t>He said “let her be burnt.”                 (Gen. 38:24)</a:t>
            </a:r>
          </a:p>
        </p:txBody>
      </p:sp>
    </p:spTree>
    <p:extLst>
      <p:ext uri="{BB962C8B-B14F-4D97-AF65-F5344CB8AC3E}">
        <p14:creationId xmlns:p14="http://schemas.microsoft.com/office/powerpoint/2010/main" val="92468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735283"/>
          </a:xfrm>
        </p:spPr>
        <p:txBody>
          <a:bodyPr>
            <a:noAutofit/>
          </a:bodyPr>
          <a:lstStyle/>
          <a:p>
            <a:r>
              <a:rPr lang="en-US" sz="5400" dirty="0" smtClean="0"/>
              <a:t>What two Egyptian officers did Joseph encounter in Prison?</a:t>
            </a:r>
            <a:endParaRPr lang="en-US" sz="5400" dirty="0"/>
          </a:p>
        </p:txBody>
      </p:sp>
      <p:sp>
        <p:nvSpPr>
          <p:cNvPr id="3" name="Subtitle 2"/>
          <p:cNvSpPr>
            <a:spLocks noGrp="1"/>
          </p:cNvSpPr>
          <p:nvPr>
            <p:ph type="subTitle" idx="1"/>
          </p:nvPr>
        </p:nvSpPr>
        <p:spPr>
          <a:xfrm>
            <a:off x="1063598" y="3914776"/>
            <a:ext cx="10836854" cy="2698472"/>
          </a:xfrm>
        </p:spPr>
        <p:txBody>
          <a:bodyPr>
            <a:noAutofit/>
          </a:bodyPr>
          <a:lstStyle/>
          <a:p>
            <a:r>
              <a:rPr lang="en-US" sz="4800" dirty="0" smtClean="0">
                <a:solidFill>
                  <a:schemeClr val="accent1">
                    <a:lumMod val="40000"/>
                    <a:lumOff val="60000"/>
                  </a:schemeClr>
                </a:solidFill>
              </a:rPr>
              <a:t>Pharaoh’s butler, sometimes translated “cupbearer,” and </a:t>
            </a:r>
            <a:r>
              <a:rPr lang="en-US" sz="4800" dirty="0" err="1" smtClean="0">
                <a:solidFill>
                  <a:schemeClr val="accent1">
                    <a:lumMod val="40000"/>
                    <a:lumOff val="60000"/>
                  </a:schemeClr>
                </a:solidFill>
              </a:rPr>
              <a:t>Pharoh’s</a:t>
            </a:r>
            <a:r>
              <a:rPr lang="en-US" sz="4800" dirty="0" smtClean="0">
                <a:solidFill>
                  <a:schemeClr val="accent1">
                    <a:lumMod val="40000"/>
                    <a:lumOff val="60000"/>
                  </a:schemeClr>
                </a:solidFill>
              </a:rPr>
              <a:t> baker.                           (Gen. 40:1-3)</a:t>
            </a:r>
          </a:p>
        </p:txBody>
      </p:sp>
    </p:spTree>
    <p:extLst>
      <p:ext uri="{BB962C8B-B14F-4D97-AF65-F5344CB8AC3E}">
        <p14:creationId xmlns:p14="http://schemas.microsoft.com/office/powerpoint/2010/main" val="195542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735283"/>
          </a:xfrm>
        </p:spPr>
        <p:txBody>
          <a:bodyPr>
            <a:noAutofit/>
          </a:bodyPr>
          <a:lstStyle/>
          <a:p>
            <a:r>
              <a:rPr lang="en-US" sz="5400" dirty="0" smtClean="0"/>
              <a:t>What happened to the two Egyptian officers Joseph encountered in Prison?  How long did it take?  </a:t>
            </a:r>
            <a:endParaRPr lang="en-US" sz="5400" dirty="0"/>
          </a:p>
        </p:txBody>
      </p:sp>
      <p:sp>
        <p:nvSpPr>
          <p:cNvPr id="3" name="Subtitle 2"/>
          <p:cNvSpPr>
            <a:spLocks noGrp="1"/>
          </p:cNvSpPr>
          <p:nvPr>
            <p:ph type="subTitle" idx="1"/>
          </p:nvPr>
        </p:nvSpPr>
        <p:spPr>
          <a:xfrm>
            <a:off x="1063598" y="3914776"/>
            <a:ext cx="10836854" cy="2698472"/>
          </a:xfrm>
        </p:spPr>
        <p:txBody>
          <a:bodyPr>
            <a:noAutofit/>
          </a:bodyPr>
          <a:lstStyle/>
          <a:p>
            <a:r>
              <a:rPr lang="en-US" sz="4800" dirty="0" smtClean="0">
                <a:solidFill>
                  <a:schemeClr val="accent1">
                    <a:lumMod val="40000"/>
                    <a:lumOff val="60000"/>
                  </a:schemeClr>
                </a:solidFill>
              </a:rPr>
              <a:t>After three days the butler was restored and the baker was executed.  (Gen. 40:1-3)</a:t>
            </a:r>
          </a:p>
        </p:txBody>
      </p:sp>
    </p:spTree>
    <p:extLst>
      <p:ext uri="{BB962C8B-B14F-4D97-AF65-F5344CB8AC3E}">
        <p14:creationId xmlns:p14="http://schemas.microsoft.com/office/powerpoint/2010/main" val="107127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735283"/>
          </a:xfrm>
        </p:spPr>
        <p:txBody>
          <a:bodyPr>
            <a:noAutofit/>
          </a:bodyPr>
          <a:lstStyle/>
          <a:p>
            <a:r>
              <a:rPr lang="en-US" sz="5400" dirty="0" smtClean="0"/>
              <a:t>What special occasion was involved in the resolution of the Butler’s and Baker’s cases?  </a:t>
            </a:r>
            <a:endParaRPr lang="en-US" sz="5400" dirty="0"/>
          </a:p>
        </p:txBody>
      </p:sp>
      <p:sp>
        <p:nvSpPr>
          <p:cNvPr id="3" name="Subtitle 2"/>
          <p:cNvSpPr>
            <a:spLocks noGrp="1"/>
          </p:cNvSpPr>
          <p:nvPr>
            <p:ph type="subTitle" idx="1"/>
          </p:nvPr>
        </p:nvSpPr>
        <p:spPr>
          <a:xfrm>
            <a:off x="1063598" y="3914776"/>
            <a:ext cx="10836854" cy="2698472"/>
          </a:xfrm>
        </p:spPr>
        <p:txBody>
          <a:bodyPr>
            <a:noAutofit/>
          </a:bodyPr>
          <a:lstStyle/>
          <a:p>
            <a:r>
              <a:rPr lang="en-US" sz="4800" dirty="0" smtClean="0">
                <a:solidFill>
                  <a:schemeClr val="accent1">
                    <a:lumMod val="40000"/>
                    <a:lumOff val="60000"/>
                  </a:schemeClr>
                </a:solidFill>
              </a:rPr>
              <a:t>It was Pharaoh’s birthday.  At the feast the sentences were carried out.   (Gen. 40:20)</a:t>
            </a:r>
          </a:p>
        </p:txBody>
      </p:sp>
    </p:spTree>
    <p:extLst>
      <p:ext uri="{BB962C8B-B14F-4D97-AF65-F5344CB8AC3E}">
        <p14:creationId xmlns:p14="http://schemas.microsoft.com/office/powerpoint/2010/main" val="211557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9626" y="884421"/>
            <a:ext cx="11362544" cy="2113612"/>
          </a:xfrm>
        </p:spPr>
        <p:txBody>
          <a:bodyPr>
            <a:normAutofit fontScale="90000"/>
          </a:bodyPr>
          <a:lstStyle/>
          <a:p>
            <a:r>
              <a:rPr lang="en-US" sz="5400" dirty="0" smtClean="0"/>
              <a:t>Which patriarch is specifically mentioned in the book of Genesis As giving a 10% tithe?  </a:t>
            </a:r>
            <a:endParaRPr lang="en-US" sz="5400" dirty="0"/>
          </a:p>
        </p:txBody>
      </p:sp>
      <p:sp>
        <p:nvSpPr>
          <p:cNvPr id="3" name="Subtitle 2"/>
          <p:cNvSpPr>
            <a:spLocks noGrp="1"/>
          </p:cNvSpPr>
          <p:nvPr>
            <p:ph type="subTitle" idx="1"/>
          </p:nvPr>
        </p:nvSpPr>
        <p:spPr>
          <a:xfrm>
            <a:off x="569626" y="2998033"/>
            <a:ext cx="11122702" cy="2915315"/>
          </a:xfrm>
        </p:spPr>
        <p:txBody>
          <a:bodyPr>
            <a:noAutofit/>
          </a:bodyPr>
          <a:lstStyle/>
          <a:p>
            <a:r>
              <a:rPr lang="en-US" sz="4400" dirty="0" smtClean="0">
                <a:solidFill>
                  <a:schemeClr val="accent5">
                    <a:lumMod val="60000"/>
                    <a:lumOff val="40000"/>
                  </a:schemeClr>
                </a:solidFill>
              </a:rPr>
              <a:t>Jacob.  We know Abraham gave 10% also, but that specific fact is in Hebrews not Genesis.  (Gen. 14: 18-20, Heb. 7:1-2, Gen. 28:20-22)</a:t>
            </a:r>
            <a:endParaRPr lang="en-US" sz="4400" dirty="0">
              <a:solidFill>
                <a:schemeClr val="accent5">
                  <a:lumMod val="60000"/>
                  <a:lumOff val="40000"/>
                </a:schemeClr>
              </a:solidFill>
            </a:endParaRPr>
          </a:p>
        </p:txBody>
      </p:sp>
    </p:spTree>
    <p:extLst>
      <p:ext uri="{BB962C8B-B14F-4D97-AF65-F5344CB8AC3E}">
        <p14:creationId xmlns:p14="http://schemas.microsoft.com/office/powerpoint/2010/main" val="57864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3292495"/>
          </a:xfrm>
        </p:spPr>
        <p:txBody>
          <a:bodyPr>
            <a:noAutofit/>
          </a:bodyPr>
          <a:lstStyle/>
          <a:p>
            <a:r>
              <a:rPr lang="en-US" dirty="0" smtClean="0"/>
              <a:t>Who was Zebulun’s mother?  </a:t>
            </a:r>
            <a:endParaRPr lang="en-US" dirty="0"/>
          </a:p>
        </p:txBody>
      </p:sp>
      <p:sp>
        <p:nvSpPr>
          <p:cNvPr id="3" name="Subtitle 2"/>
          <p:cNvSpPr>
            <a:spLocks noGrp="1"/>
          </p:cNvSpPr>
          <p:nvPr>
            <p:ph type="subTitle" idx="1"/>
          </p:nvPr>
        </p:nvSpPr>
        <p:spPr>
          <a:xfrm>
            <a:off x="1063598" y="4586287"/>
            <a:ext cx="10836854" cy="1655485"/>
          </a:xfrm>
        </p:spPr>
        <p:txBody>
          <a:bodyPr>
            <a:noAutofit/>
          </a:bodyPr>
          <a:lstStyle/>
          <a:p>
            <a:r>
              <a:rPr lang="en-US" sz="4800" dirty="0" smtClean="0">
                <a:solidFill>
                  <a:schemeClr val="accent1">
                    <a:lumMod val="40000"/>
                    <a:lumOff val="60000"/>
                  </a:schemeClr>
                </a:solidFill>
              </a:rPr>
              <a:t>Leah   (Gen. 35:23)</a:t>
            </a:r>
          </a:p>
        </p:txBody>
      </p:sp>
    </p:spTree>
    <p:extLst>
      <p:ext uri="{BB962C8B-B14F-4D97-AF65-F5344CB8AC3E}">
        <p14:creationId xmlns:p14="http://schemas.microsoft.com/office/powerpoint/2010/main" val="17240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735283"/>
          </a:xfrm>
        </p:spPr>
        <p:txBody>
          <a:bodyPr>
            <a:noAutofit/>
          </a:bodyPr>
          <a:lstStyle/>
          <a:p>
            <a:r>
              <a:rPr lang="en-US" sz="5400" dirty="0" smtClean="0"/>
              <a:t>What name did Pharaoh give Joseph?  </a:t>
            </a:r>
            <a:endParaRPr lang="en-US" sz="5400" dirty="0"/>
          </a:p>
        </p:txBody>
      </p:sp>
      <p:sp>
        <p:nvSpPr>
          <p:cNvPr id="3" name="Subtitle 2"/>
          <p:cNvSpPr>
            <a:spLocks noGrp="1"/>
          </p:cNvSpPr>
          <p:nvPr>
            <p:ph type="subTitle" idx="1"/>
          </p:nvPr>
        </p:nvSpPr>
        <p:spPr>
          <a:xfrm>
            <a:off x="1063598" y="3914776"/>
            <a:ext cx="10836854" cy="2698472"/>
          </a:xfrm>
        </p:spPr>
        <p:txBody>
          <a:bodyPr>
            <a:noAutofit/>
          </a:bodyPr>
          <a:lstStyle/>
          <a:p>
            <a:r>
              <a:rPr lang="en-US" sz="4800" dirty="0" err="1" smtClean="0">
                <a:solidFill>
                  <a:schemeClr val="accent1">
                    <a:lumMod val="40000"/>
                    <a:lumOff val="60000"/>
                  </a:schemeClr>
                </a:solidFill>
              </a:rPr>
              <a:t>Zaphnathpaaneah</a:t>
            </a:r>
            <a:r>
              <a:rPr lang="en-US" sz="4800" dirty="0" smtClean="0">
                <a:solidFill>
                  <a:schemeClr val="accent1">
                    <a:lumMod val="40000"/>
                    <a:lumOff val="60000"/>
                  </a:schemeClr>
                </a:solidFill>
              </a:rPr>
              <a:t>    (Gen. 41:45)</a:t>
            </a:r>
          </a:p>
        </p:txBody>
      </p:sp>
    </p:spTree>
    <p:extLst>
      <p:ext uri="{BB962C8B-B14F-4D97-AF65-F5344CB8AC3E}">
        <p14:creationId xmlns:p14="http://schemas.microsoft.com/office/powerpoint/2010/main" val="401413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79467"/>
            <a:ext cx="10159375" cy="2735283"/>
          </a:xfrm>
        </p:spPr>
        <p:txBody>
          <a:bodyPr>
            <a:noAutofit/>
          </a:bodyPr>
          <a:lstStyle/>
          <a:p>
            <a:r>
              <a:rPr lang="en-US" sz="5400" dirty="0" smtClean="0"/>
              <a:t>How long was Joseph in Prison?  </a:t>
            </a:r>
            <a:endParaRPr lang="en-US" sz="5400" dirty="0"/>
          </a:p>
        </p:txBody>
      </p:sp>
      <p:sp>
        <p:nvSpPr>
          <p:cNvPr id="3" name="Subtitle 2"/>
          <p:cNvSpPr>
            <a:spLocks noGrp="1"/>
          </p:cNvSpPr>
          <p:nvPr>
            <p:ph type="subTitle" idx="1"/>
          </p:nvPr>
        </p:nvSpPr>
        <p:spPr>
          <a:xfrm>
            <a:off x="1063598" y="3914776"/>
            <a:ext cx="10836854" cy="2698472"/>
          </a:xfrm>
        </p:spPr>
        <p:txBody>
          <a:bodyPr>
            <a:noAutofit/>
          </a:bodyPr>
          <a:lstStyle/>
          <a:p>
            <a:r>
              <a:rPr lang="en-US" sz="4800" dirty="0" smtClean="0">
                <a:solidFill>
                  <a:schemeClr val="accent1">
                    <a:lumMod val="40000"/>
                    <a:lumOff val="60000"/>
                  </a:schemeClr>
                </a:solidFill>
              </a:rPr>
              <a:t>He was in prison for two years.  (Gen. 41:1)</a:t>
            </a:r>
          </a:p>
        </p:txBody>
      </p:sp>
    </p:spTree>
    <p:extLst>
      <p:ext uri="{BB962C8B-B14F-4D97-AF65-F5344CB8AC3E}">
        <p14:creationId xmlns:p14="http://schemas.microsoft.com/office/powerpoint/2010/main" val="23352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0705" y="832207"/>
            <a:ext cx="10159375" cy="3138718"/>
          </a:xfrm>
        </p:spPr>
        <p:txBody>
          <a:bodyPr>
            <a:normAutofit fontScale="90000"/>
          </a:bodyPr>
          <a:lstStyle/>
          <a:p>
            <a:r>
              <a:rPr lang="en-US" dirty="0" smtClean="0"/>
              <a:t>How many years elapsed between the Israelites’ entry into Egypt and the Exodus?  </a:t>
            </a:r>
            <a:endParaRPr lang="en-US" dirty="0"/>
          </a:p>
        </p:txBody>
      </p:sp>
      <p:sp>
        <p:nvSpPr>
          <p:cNvPr id="3" name="Subtitle 2"/>
          <p:cNvSpPr>
            <a:spLocks noGrp="1"/>
          </p:cNvSpPr>
          <p:nvPr>
            <p:ph type="subTitle" idx="1"/>
          </p:nvPr>
        </p:nvSpPr>
        <p:spPr>
          <a:xfrm>
            <a:off x="1150705" y="3970925"/>
            <a:ext cx="6811767" cy="1017211"/>
          </a:xfrm>
        </p:spPr>
        <p:txBody>
          <a:bodyPr>
            <a:noAutofit/>
          </a:bodyPr>
          <a:lstStyle/>
          <a:p>
            <a:r>
              <a:rPr lang="en-US" sz="5400" dirty="0" smtClean="0">
                <a:solidFill>
                  <a:schemeClr val="accent5">
                    <a:lumMod val="60000"/>
                    <a:lumOff val="40000"/>
                  </a:schemeClr>
                </a:solidFill>
              </a:rPr>
              <a:t>215 YEARS</a:t>
            </a:r>
          </a:p>
          <a:p>
            <a:r>
              <a:rPr lang="en-US" sz="3200" dirty="0" smtClean="0">
                <a:solidFill>
                  <a:schemeClr val="accent5">
                    <a:lumMod val="60000"/>
                    <a:lumOff val="40000"/>
                  </a:schemeClr>
                </a:solidFill>
              </a:rPr>
              <a:t>(Gen</a:t>
            </a:r>
            <a:r>
              <a:rPr lang="en-US" sz="3200" dirty="0">
                <a:solidFill>
                  <a:schemeClr val="accent5">
                    <a:lumMod val="60000"/>
                    <a:lumOff val="40000"/>
                  </a:schemeClr>
                </a:solidFill>
              </a:rPr>
              <a:t>. 15:13, Ex. 12:41, Gal. 3:17</a:t>
            </a:r>
            <a:r>
              <a:rPr lang="en-US" sz="3200" dirty="0" smtClean="0">
                <a:solidFill>
                  <a:schemeClr val="accent5">
                    <a:lumMod val="60000"/>
                    <a:lumOff val="40000"/>
                  </a:schemeClr>
                </a:solidFill>
              </a:rPr>
              <a:t>)</a:t>
            </a:r>
            <a:endParaRPr lang="en-US" sz="3200" dirty="0">
              <a:solidFill>
                <a:schemeClr val="accent5">
                  <a:lumMod val="60000"/>
                  <a:lumOff val="40000"/>
                </a:schemeClr>
              </a:solidFill>
            </a:endParaRPr>
          </a:p>
        </p:txBody>
      </p:sp>
      <p:pic>
        <p:nvPicPr>
          <p:cNvPr id="1028" name="Picture 4" descr="https://2.bp.blogspot.com/-6mSNXn0IYqw/UijRiokIKvI/AAAAAAAAAKg/mQ2nIkA20ZE/s1600/430+Y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9738" y="-37431"/>
            <a:ext cx="9193908" cy="6895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71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How long did Noah and his family wait on the ark before it began to rain?</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Seven days </a:t>
            </a:r>
            <a:r>
              <a:rPr lang="en-US" sz="4000" dirty="0" smtClean="0">
                <a:solidFill>
                  <a:schemeClr val="accent5">
                    <a:lumMod val="60000"/>
                    <a:lumOff val="40000"/>
                  </a:schemeClr>
                </a:solidFill>
              </a:rPr>
              <a:t>(Gen. 7:1-10)</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53110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755</TotalTime>
  <Words>1425</Words>
  <Application>Microsoft Office PowerPoint</Application>
  <PresentationFormat>Widescreen</PresentationFormat>
  <Paragraphs>123</Paragraphs>
  <Slides>61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61</vt:i4>
      </vt:variant>
    </vt:vector>
  </HeadingPairs>
  <TitlesOfParts>
    <vt:vector size="64" baseType="lpstr">
      <vt:lpstr>Arial</vt:lpstr>
      <vt:lpstr>Century Gothic</vt:lpstr>
      <vt:lpstr>Vapor Trail</vt:lpstr>
      <vt:lpstr>Genesis Quiz The Second</vt:lpstr>
      <vt:lpstr>When the “stolen” cup is found in Benjamin’s sack of grain, which brother offers to be a slave in Benjamin’s place?  </vt:lpstr>
      <vt:lpstr>Who was Issachar’s mother?  </vt:lpstr>
      <vt:lpstr>What was Rachel’s Maid’s name?  </vt:lpstr>
      <vt:lpstr>What was the second bird that Noah sent from the ark?</vt:lpstr>
      <vt:lpstr>Which patriarch is specifically mentioned in the book of Genesis As giving a 10% tithe?  </vt:lpstr>
      <vt:lpstr>How long was Joseph in Prison?  </vt:lpstr>
      <vt:lpstr>How many years elapsed between the Israelites’ entry into Egypt and the Exodus?  </vt:lpstr>
      <vt:lpstr>How long did Noah and his family wait on the ark before it began to rain?</vt:lpstr>
      <vt:lpstr>How long DID Jacob serve with Laban?  </vt:lpstr>
      <vt:lpstr>Who was the second oldest man who ever lived?  How old was he?</vt:lpstr>
      <vt:lpstr>Abraham appealed to God on behalf of Sodom, asking that God not destroy the city for the sake of the righteous living there.  How many people did he bargain down to?  </vt:lpstr>
      <vt:lpstr>Whose idea was it to throw Joseph into a pit rather than kill him?  </vt:lpstr>
      <vt:lpstr>Who were the “Nephilim”?  </vt:lpstr>
      <vt:lpstr>Who was Asher’s mother?  </vt:lpstr>
      <vt:lpstr>How old was Noah when the flood took place?</vt:lpstr>
      <vt:lpstr>What does “Jehovah-Jirah” mean?  </vt:lpstr>
      <vt:lpstr>Who was Simeon’s mother?  </vt:lpstr>
      <vt:lpstr>Whose idea was it to sell Joseph as a slave?  </vt:lpstr>
      <vt:lpstr>How long did Seth live?  </vt:lpstr>
      <vt:lpstr>Who was Joseph’s eldest son?  </vt:lpstr>
      <vt:lpstr>IN the seventh month, on the 17th day of the month, the Ark came to rest on the mountain.  How long before the mountain tops were actually seen?</vt:lpstr>
      <vt:lpstr>Who was Gad’s mother?  </vt:lpstr>
      <vt:lpstr>To what do the brothers attribute their harsh treatment when they go buy grain in Egypt?  </vt:lpstr>
      <vt:lpstr>The first bird that Noah sent forth was what?</vt:lpstr>
      <vt:lpstr>What group of people originated with Lot’s Eldest daughter?  </vt:lpstr>
      <vt:lpstr>How were Isaac and Rebekah related?  </vt:lpstr>
      <vt:lpstr>Who was Seth’s son?</vt:lpstr>
      <vt:lpstr>How old was Joseph when he became the second ruler of Egypt?  </vt:lpstr>
      <vt:lpstr>Who was Joseph’s second son?  </vt:lpstr>
      <vt:lpstr>Did the raven that Noah sent from the ark come back?</vt:lpstr>
      <vt:lpstr>Terah, Abram’s father, died in what city on the way to canaan?</vt:lpstr>
      <vt:lpstr>Of what did Joseph accuse his brothers when they came to buy grain from Egypt?  </vt:lpstr>
      <vt:lpstr>How long was Noah’s family on the ark in total?</vt:lpstr>
      <vt:lpstr>What group of people originated with Lot’s Younger daughter?  </vt:lpstr>
      <vt:lpstr>Melchizedek was king of where?</vt:lpstr>
      <vt:lpstr>When he left HARAN, after the death of his father Terah, where did Abram go?  </vt:lpstr>
      <vt:lpstr>How many chapters are there in Genesis?  </vt:lpstr>
      <vt:lpstr>Who did Pharaoh give Joseph as his wife?  </vt:lpstr>
      <vt:lpstr>Who was Dan’s mother?  </vt:lpstr>
      <vt:lpstr>How much land did God promise to Abraham?  (What were the bounds of it?)</vt:lpstr>
      <vt:lpstr>What test did Abraham’s servant use to find Isaac a wife?  </vt:lpstr>
      <vt:lpstr>How does Joseph treat his brothers when they come to Egypt to buy grain?  </vt:lpstr>
      <vt:lpstr>Who was Levi’s mother?  </vt:lpstr>
      <vt:lpstr>How long did Sarah Abraham’s wife live?</vt:lpstr>
      <vt:lpstr>The second time that Noah sent the dove, what did it bring back?</vt:lpstr>
      <vt:lpstr>What was Leah’s Maid’s name?  </vt:lpstr>
      <vt:lpstr>Who was the first polygamist recorded in the Bible?  </vt:lpstr>
      <vt:lpstr>Who was Naphtali’s mother?  </vt:lpstr>
      <vt:lpstr>How many years of famine were yet to go when Joseph invited his father to move to Egypt?  </vt:lpstr>
      <vt:lpstr>How many men did Esau bring with him to meet his brother?  </vt:lpstr>
      <vt:lpstr>What did Rachel name her second son?  (Before it was changed by his father.)</vt:lpstr>
      <vt:lpstr>How much money did Joseph’s brothers get from selling him?  </vt:lpstr>
      <vt:lpstr>To what region of Egypt did Jacob and his family move under JOSEPH’S RULE?  </vt:lpstr>
      <vt:lpstr>Which brother is left as a hostage in Joseph’s care?  </vt:lpstr>
      <vt:lpstr>What punishment did Judah intend to inflict on Tamar, his daughter-in-law, when she was found to be pregnant without a husband?  </vt:lpstr>
      <vt:lpstr>What two Egyptian officers did Joseph encounter in Prison?</vt:lpstr>
      <vt:lpstr>What happened to the two Egyptian officers Joseph encountered in Prison?  How long did it take?  </vt:lpstr>
      <vt:lpstr>What special occasion was involved in the resolution of the Butler’s and Baker’s cases?  </vt:lpstr>
      <vt:lpstr>Who was Zebulun’s mother?  </vt:lpstr>
      <vt:lpstr>What name did Pharaoh give Joseph?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Genesis Quiz</dc:title>
  <dc:creator>gabby young</dc:creator>
  <cp:lastModifiedBy>gabby young</cp:lastModifiedBy>
  <cp:revision>34</cp:revision>
  <dcterms:created xsi:type="dcterms:W3CDTF">2022-06-10T22:15:53Z</dcterms:created>
  <dcterms:modified xsi:type="dcterms:W3CDTF">2022-06-18T04:24:52Z</dcterms:modified>
</cp:coreProperties>
</file>